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71" r:id="rId10"/>
    <p:sldId id="272" r:id="rId11"/>
    <p:sldId id="264" r:id="rId12"/>
    <p:sldId id="265" r:id="rId13"/>
    <p:sldId id="266" r:id="rId14"/>
    <p:sldId id="267" r:id="rId15"/>
    <p:sldId id="268" r:id="rId16"/>
    <p:sldId id="269" r:id="rId17"/>
    <p:sldId id="270" r:id="rId18"/>
    <p:sldId id="273" r:id="rId19"/>
    <p:sldId id="274" r:id="rId20"/>
    <p:sldId id="275" r:id="rId21"/>
    <p:sldId id="276"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66CC"/>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fld id="{34653602-1744-4C93-A674-BF867399562A}" type="datetimeFigureOut">
              <a:rPr lang="en-US"/>
              <a:pPr>
                <a:defRPr/>
              </a:pPr>
              <a:t>11/6/2009</a:t>
            </a:fld>
            <a:endParaRPr lang="en-US"/>
          </a:p>
        </p:txBody>
      </p:sp>
      <p:sp>
        <p:nvSpPr>
          <p:cNvPr id="7" name="Footer Placeholder 18"/>
          <p:cNvSpPr>
            <a:spLocks noGrp="1"/>
          </p:cNvSpPr>
          <p:nvPr>
            <p:ph type="ftr" sz="quarter" idx="11"/>
          </p:nvPr>
        </p:nvSpPr>
        <p:spPr/>
        <p:txBody>
          <a:bodyPr/>
          <a:lstStyle>
            <a:lvl1pPr>
              <a:defRPr/>
            </a:lvl1pPr>
          </a:lstStyle>
          <a:p>
            <a:pPr>
              <a:defRPr/>
            </a:pPr>
            <a:endParaRPr lang="en-US"/>
          </a:p>
        </p:txBody>
      </p:sp>
      <p:sp>
        <p:nvSpPr>
          <p:cNvPr id="8" name="Slide Number Placeholder 26"/>
          <p:cNvSpPr>
            <a:spLocks noGrp="1"/>
          </p:cNvSpPr>
          <p:nvPr>
            <p:ph type="sldNum" sz="quarter" idx="12"/>
          </p:nvPr>
        </p:nvSpPr>
        <p:spPr/>
        <p:txBody>
          <a:bodyPr/>
          <a:lstStyle>
            <a:lvl1pPr>
              <a:defRPr/>
            </a:lvl1pPr>
          </a:lstStyle>
          <a:p>
            <a:pPr>
              <a:defRPr/>
            </a:pPr>
            <a:fld id="{95A71826-DC2E-4F44-AED6-360CACD7213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455BFD0-3E77-4AFB-BDF0-F265B9ECED13}" type="datetimeFigureOut">
              <a:rPr lang="en-US"/>
              <a:pPr>
                <a:defRPr/>
              </a:pPr>
              <a:t>11/6/2009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C798426-4D86-46C9-A82F-E9749FB03CE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0B23ED1-9793-4871-BC1E-109140B4DC2E}" type="datetimeFigureOut">
              <a:rPr lang="en-US"/>
              <a:pPr>
                <a:defRPr/>
              </a:pPr>
              <a:t>11/6/2009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9116283-F2CB-4EC5-869C-B4BA7C7B49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C2776C64-06F6-4166-BDF1-01EF6E490890}" type="datetimeFigureOut">
              <a:rPr lang="en-US"/>
              <a:pPr>
                <a:defRPr/>
              </a:pPr>
              <a:t>11/6/2009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F79C8C4-5708-441A-83E4-EE6BE0F4A3E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7CBD18F2-06E3-4962-9976-5FF461C1B00A}" type="datetimeFigureOut">
              <a:rPr lang="en-US"/>
              <a:pPr>
                <a:defRPr/>
              </a:pPr>
              <a:t>11/6/2009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69AD21E9-B39C-44DD-AE99-999A6734F09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EC9F450-687C-4AAD-95B1-FC08DAF7C300}" type="datetimeFigureOut">
              <a:rPr lang="en-US"/>
              <a:pPr>
                <a:defRPr/>
              </a:pPr>
              <a:t>11/6/2009</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6A4CCF9-2E7C-4528-9453-AFF6107BE22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6331DA6B-4357-47D4-BA3F-52EB7107FB2D}" type="datetimeFigureOut">
              <a:rPr lang="en-US"/>
              <a:pPr>
                <a:defRPr/>
              </a:pPr>
              <a:t>11/6/2009</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21BDEE81-3510-451E-B174-6C7F3E7497E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86F5E6EA-A7B7-4355-AAB2-7F52B9600627}" type="datetimeFigureOut">
              <a:rPr lang="en-US"/>
              <a:pPr>
                <a:defRPr/>
              </a:pPr>
              <a:t>11/6/2009</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55ECBC82-49D2-441A-BCD9-EDD473FEE99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77FA1A7-6A21-4E18-9156-29E56C96880D}" type="datetimeFigureOut">
              <a:rPr lang="en-US"/>
              <a:pPr>
                <a:defRPr/>
              </a:pPr>
              <a:t>11/6/2009</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59D8550F-AFD3-4C3D-8933-C25E242BD84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6F6FDAC7-4531-4B71-BAA7-9BE3FDA85644}" type="datetimeFigureOut">
              <a:rPr lang="en-US"/>
              <a:pPr>
                <a:defRPr/>
              </a:pPr>
              <a:t>11/6/2009</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8156575" y="6421438"/>
            <a:ext cx="762000" cy="365125"/>
          </a:xfrm>
        </p:spPr>
        <p:txBody>
          <a:bodyPr/>
          <a:lstStyle>
            <a:lvl1pPr>
              <a:defRPr/>
            </a:lvl1pPr>
          </a:lstStyle>
          <a:p>
            <a:pPr>
              <a:defRPr/>
            </a:pPr>
            <a:fld id="{61E72E9C-119D-4373-9D52-527174E6A17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E999E126-FC4E-4966-BC66-1F6F4E719CA4}" type="datetimeFigureOut">
              <a:rPr lang="en-US"/>
              <a:pPr>
                <a:defRPr/>
              </a:pPr>
              <a:t>11/6/2009</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74911CDB-1232-42F3-87B5-6762D566133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02A8FDAB-B73B-498B-82E1-7F2C4B57B71A}" type="datetimeFigureOut">
              <a:rPr lang="en-US"/>
              <a:pPr>
                <a:defRPr/>
              </a:pPr>
              <a:t>11/6/2009</a:t>
            </a:fld>
            <a:endParaRPr lang="en-US"/>
          </a:p>
        </p:txBody>
      </p:sp>
      <p:sp>
        <p:nvSpPr>
          <p:cNvPr id="22" name="Footer Placeholder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A0C56C6E-6613-42BD-B677-5FF98DC409C9}"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aDoCsIgIEdA" TargetMode="External"/><Relationship Id="rId2" Type="http://schemas.openxmlformats.org/officeDocument/2006/relationships/hyperlink" Target="http://www.youtube.com/watch?v=Xt0ucxOrPQE" TargetMode="Externa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8" Type="http://schemas.openxmlformats.org/officeDocument/2006/relationships/hyperlink" Target="http://education.stateuniversity.com/pages/2543/Watson-John-B-1878-1958.html" TargetMode="External"/><Relationship Id="rId3" Type="http://schemas.openxmlformats.org/officeDocument/2006/relationships/hyperlink" Target="http://psychology.about.com/od/historyofpsychology/a/psychistory_3.htm" TargetMode="External"/><Relationship Id="rId7" Type="http://schemas.openxmlformats.org/officeDocument/2006/relationships/hyperlink" Target="http://psychology.about.com/b/2008/02/09/257235.htm" TargetMode="External"/><Relationship Id="rId2" Type="http://schemas.openxmlformats.org/officeDocument/2006/relationships/hyperlink" Target="http://www.funderstanding.com/content/behaviorism" TargetMode="External"/><Relationship Id="rId1" Type="http://schemas.openxmlformats.org/officeDocument/2006/relationships/slideLayout" Target="../slideLayouts/slideLayout2.xml"/><Relationship Id="rId6" Type="http://schemas.openxmlformats.org/officeDocument/2006/relationships/hyperlink" Target="http://facweb.furman.edu/~einstein/watson/watson2.htm" TargetMode="External"/><Relationship Id="rId5" Type="http://schemas.openxmlformats.org/officeDocument/2006/relationships/hyperlink" Target="http://en.wikipedia.org/wiki/John_B._Watson" TargetMode="External"/><Relationship Id="rId10" Type="http://schemas.openxmlformats.org/officeDocument/2006/relationships/hyperlink" Target="http://www.brynmawr.edu/Acads/Psych/rwozniak/watson.html" TargetMode="External"/><Relationship Id="rId4" Type="http://schemas.openxmlformats.org/officeDocument/2006/relationships/hyperlink" Target="http://www.betterlucktomorrow.com/character_sites/steve/Little%20Albert.htm" TargetMode="External"/><Relationship Id="rId9" Type="http://schemas.openxmlformats.org/officeDocument/2006/relationships/hyperlink" Target="http://www.youtube.com/watch?v=aDoCsIgIEdA"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facweb.furman.edu/~einstein/watson/watson5.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ivap.files.wordpress.com/2008/09/ht105011.jpg"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dic.academic.ru/pictures/wiki/files/115/sechenov.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cultblender.files.wordpress.com/2008/07/bfskinner.jpg"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53000" y="2971800"/>
            <a:ext cx="3124200" cy="1295400"/>
          </a:xfrm>
        </p:spPr>
        <p:txBody>
          <a:bodyPr/>
          <a:lstStyle/>
          <a:p>
            <a:pPr eaLnBrk="1" fontAlgn="auto" hangingPunct="1">
              <a:spcAft>
                <a:spcPts val="0"/>
              </a:spcAft>
              <a:buFont typeface="Wingdings 2"/>
              <a:buNone/>
              <a:defRPr/>
            </a:pPr>
            <a:r>
              <a:rPr lang="en-US" sz="28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By: Jean Pierre Miralda</a:t>
            </a:r>
            <a:endParaRPr lang="en-US" sz="28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4" name="Rectangle 3"/>
          <p:cNvSpPr/>
          <p:nvPr/>
        </p:nvSpPr>
        <p:spPr>
          <a:xfrm>
            <a:off x="685800" y="381000"/>
            <a:ext cx="7772400" cy="1107996"/>
          </a:xfrm>
          <a:prstGeom prst="rect">
            <a:avLst/>
          </a:prstGeom>
          <a:noFill/>
        </p:spPr>
        <p:txBody>
          <a:bodyPr>
            <a:spAutoFit/>
          </a:bodyPr>
          <a:lstStyle/>
          <a:p>
            <a:pPr algn="ctr" fontAlgn="auto">
              <a:spcBef>
                <a:spcPts val="0"/>
              </a:spcBef>
              <a:spcAft>
                <a:spcPts val="0"/>
              </a:spcAft>
              <a:defRPr/>
            </a:pPr>
            <a:r>
              <a:rPr lang="en-U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cs typeface="+mn-cs"/>
              </a:rPr>
              <a:t>John B. Watson</a:t>
            </a:r>
          </a:p>
        </p:txBody>
      </p:sp>
      <p:pic>
        <p:nvPicPr>
          <p:cNvPr id="1026" name="Picture 1" descr="http://facweb.furman.edu/~einstein/watson/jbwform.jpg"/>
          <p:cNvPicPr>
            <a:picLocks noChangeAspect="1" noChangeArrowheads="1"/>
          </p:cNvPicPr>
          <p:nvPr/>
        </p:nvPicPr>
        <p:blipFill>
          <a:blip r:embed="rId2" cstate="print"/>
          <a:srcRect/>
          <a:stretch>
            <a:fillRect/>
          </a:stretch>
        </p:blipFill>
        <p:spPr bwMode="auto">
          <a:xfrm>
            <a:off x="1143000" y="1752600"/>
            <a:ext cx="3048000" cy="44394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p:cNvSpPr>
          <p:nvPr>
            <p:ph type="body" idx="1"/>
          </p:nvPr>
        </p:nvSpPr>
        <p:spPr>
          <a:xfrm>
            <a:off x="228600" y="1295400"/>
            <a:ext cx="8686800" cy="5257800"/>
          </a:xfrm>
        </p:spPr>
        <p:txBody>
          <a:bodyPr/>
          <a:lstStyle/>
          <a:p>
            <a:pPr>
              <a:spcAft>
                <a:spcPct val="20000"/>
              </a:spcAft>
            </a:pPr>
            <a:r>
              <a:rPr lang="es-HN" sz="2400" smtClean="0"/>
              <a:t>It is a method of learning that occurs through rewards and punishments.</a:t>
            </a:r>
          </a:p>
          <a:p>
            <a:pPr>
              <a:spcAft>
                <a:spcPct val="20000"/>
              </a:spcAft>
            </a:pPr>
            <a:r>
              <a:rPr lang="es-HN" sz="2400" smtClean="0"/>
              <a:t>Rewards cause an increase in behaviour, while punishment decrease the behaviour.</a:t>
            </a:r>
          </a:p>
          <a:p>
            <a:pPr>
              <a:spcAft>
                <a:spcPct val="20000"/>
              </a:spcAft>
            </a:pPr>
            <a:r>
              <a:rPr lang="es-HN" sz="2400" smtClean="0"/>
              <a:t>Aspects in Operant Conditioning:</a:t>
            </a:r>
          </a:p>
          <a:p>
            <a:pPr lvl="1">
              <a:spcAft>
                <a:spcPct val="20000"/>
              </a:spcAft>
            </a:pPr>
            <a:r>
              <a:rPr lang="es-HN" sz="2200" smtClean="0"/>
              <a:t>Positive Reinforcer</a:t>
            </a:r>
          </a:p>
          <a:p>
            <a:pPr lvl="1">
              <a:spcAft>
                <a:spcPct val="20000"/>
              </a:spcAft>
            </a:pPr>
            <a:r>
              <a:rPr lang="es-HN" sz="2200" smtClean="0"/>
              <a:t>Negative Reinforcer</a:t>
            </a:r>
          </a:p>
          <a:p>
            <a:pPr lvl="1">
              <a:spcAft>
                <a:spcPct val="20000"/>
              </a:spcAft>
            </a:pPr>
            <a:r>
              <a:rPr lang="es-HN" sz="2200" smtClean="0"/>
              <a:t>Positive Punishment</a:t>
            </a:r>
          </a:p>
          <a:p>
            <a:pPr lvl="1">
              <a:spcAft>
                <a:spcPct val="20000"/>
              </a:spcAft>
            </a:pPr>
            <a:r>
              <a:rPr lang="es-HN" sz="2200" smtClean="0"/>
              <a:t>Negative Punishment</a:t>
            </a:r>
          </a:p>
          <a:p>
            <a:pPr>
              <a:spcAft>
                <a:spcPct val="20000"/>
              </a:spcAft>
            </a:pPr>
            <a:r>
              <a:rPr lang="es-HN" sz="2400" smtClean="0"/>
              <a:t>There is Continuous or </a:t>
            </a:r>
          </a:p>
          <a:p>
            <a:pPr>
              <a:spcAft>
                <a:spcPct val="20000"/>
              </a:spcAft>
              <a:buFont typeface="Wingdings 2" pitchFamily="18" charset="2"/>
              <a:buNone/>
            </a:pPr>
            <a:r>
              <a:rPr lang="es-HN" sz="2400" smtClean="0"/>
              <a:t>     Partial Reinforcement.</a:t>
            </a:r>
          </a:p>
          <a:p>
            <a:endParaRPr lang="es-ES" sz="2400" smtClean="0"/>
          </a:p>
        </p:txBody>
      </p:sp>
      <p:sp>
        <p:nvSpPr>
          <p:cNvPr id="22530" name="WordArt 4"/>
          <p:cNvSpPr>
            <a:spLocks noChangeArrowheads="1" noChangeShapeType="1" noTextEdit="1"/>
          </p:cNvSpPr>
          <p:nvPr/>
        </p:nvSpPr>
        <p:spPr bwMode="auto">
          <a:xfrm>
            <a:off x="914400" y="304800"/>
            <a:ext cx="6858000" cy="7620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Operant Conditioning</a:t>
            </a:r>
          </a:p>
        </p:txBody>
      </p:sp>
      <p:pic>
        <p:nvPicPr>
          <p:cNvPr id="22533" name="Picture 5" descr="skinner"/>
          <p:cNvPicPr>
            <a:picLocks noChangeAspect="1" noChangeArrowheads="1"/>
          </p:cNvPicPr>
          <p:nvPr/>
        </p:nvPicPr>
        <p:blipFill>
          <a:blip r:embed="rId2" cstate="print"/>
          <a:srcRect/>
          <a:stretch>
            <a:fillRect/>
          </a:stretch>
        </p:blipFill>
        <p:spPr bwMode="auto">
          <a:xfrm>
            <a:off x="4953000" y="3733800"/>
            <a:ext cx="3733800" cy="270033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type="body" idx="1"/>
          </p:nvPr>
        </p:nvSpPr>
        <p:spPr>
          <a:xfrm>
            <a:off x="457200" y="381000"/>
            <a:ext cx="8153400" cy="4038600"/>
          </a:xfrm>
        </p:spPr>
        <p:txBody>
          <a:bodyPr/>
          <a:lstStyle/>
          <a:p>
            <a:pPr marL="608013" indent="-571500">
              <a:spcAft>
                <a:spcPct val="50000"/>
              </a:spcAft>
            </a:pPr>
            <a:r>
              <a:rPr lang="es-HN" sz="2600" b="1" smtClean="0"/>
              <a:t>Critics to behaviorism:</a:t>
            </a:r>
            <a:endParaRPr lang="es-ES" sz="2800" smtClean="0"/>
          </a:p>
          <a:p>
            <a:pPr marL="944563" lvl="1" indent="-495300">
              <a:spcAft>
                <a:spcPct val="30000"/>
              </a:spcAft>
              <a:buFont typeface="Wingdings 2" pitchFamily="18" charset="2"/>
              <a:buAutoNum type="arabicPeriod"/>
            </a:pPr>
            <a:r>
              <a:rPr lang="es-ES" sz="2000" smtClean="0"/>
              <a:t>“Behaviorism does not account for all kinds of learning, since it disregards the activities of the mind. </a:t>
            </a:r>
          </a:p>
          <a:p>
            <a:pPr marL="944563" lvl="1" indent="-495300">
              <a:spcAft>
                <a:spcPct val="30000"/>
              </a:spcAft>
              <a:buFont typeface="Wingdings 2" pitchFamily="18" charset="2"/>
              <a:buAutoNum type="arabicPeriod"/>
            </a:pPr>
            <a:r>
              <a:rPr lang="es-ES" sz="2000" smtClean="0"/>
              <a:t>Behaviorism does not explain some learning–such as the recognition of new language patterns by young children–for which there is no reinforcement mechanism. </a:t>
            </a:r>
          </a:p>
          <a:p>
            <a:pPr marL="944563" lvl="1" indent="-495300">
              <a:spcAft>
                <a:spcPct val="30000"/>
              </a:spcAft>
              <a:buFont typeface="Wingdings 2" pitchFamily="18" charset="2"/>
              <a:buAutoNum type="arabicPeriod"/>
            </a:pPr>
            <a:r>
              <a:rPr lang="es-ES" sz="2000" smtClean="0"/>
              <a:t>Research has shown that animals adapt their reinforced patterns to new information. For instance, a rat can shift its behavior to respond to changes in the layout of a maze it had previously mastered through reinforcements.” (1) </a:t>
            </a:r>
          </a:p>
          <a:p>
            <a:pPr marL="944563" lvl="1" indent="-495300">
              <a:buFont typeface="Wingdings 2" pitchFamily="18" charset="2"/>
              <a:buNone/>
            </a:pPr>
            <a:endParaRPr lang="es-ES" sz="2000" smtClean="0"/>
          </a:p>
        </p:txBody>
      </p:sp>
      <p:pic>
        <p:nvPicPr>
          <p:cNvPr id="23554" name="Picture 5" descr="shr0927l"/>
          <p:cNvPicPr>
            <a:picLocks noChangeAspect="1" noChangeArrowheads="1"/>
          </p:cNvPicPr>
          <p:nvPr/>
        </p:nvPicPr>
        <p:blipFill>
          <a:blip r:embed="rId2" cstate="print"/>
          <a:srcRect/>
          <a:stretch>
            <a:fillRect/>
          </a:stretch>
        </p:blipFill>
        <p:spPr bwMode="auto">
          <a:xfrm>
            <a:off x="2362200" y="4267200"/>
            <a:ext cx="3886200" cy="242411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p:cNvSpPr>
          <p:nvPr>
            <p:ph type="body" idx="1"/>
          </p:nvPr>
        </p:nvSpPr>
        <p:spPr>
          <a:xfrm>
            <a:off x="152400" y="304800"/>
            <a:ext cx="5791200" cy="6324600"/>
          </a:xfrm>
        </p:spPr>
        <p:txBody>
          <a:bodyPr/>
          <a:lstStyle/>
          <a:p>
            <a:pPr>
              <a:spcAft>
                <a:spcPct val="30000"/>
              </a:spcAft>
            </a:pPr>
            <a:r>
              <a:rPr lang="es-ES" sz="2400" b="1" smtClean="0"/>
              <a:t>How Behaviorism Impacts Learning</a:t>
            </a:r>
            <a:r>
              <a:rPr lang="es-ES" sz="2400" smtClean="0"/>
              <a:t>:</a:t>
            </a:r>
          </a:p>
          <a:p>
            <a:pPr lvl="1">
              <a:spcAft>
                <a:spcPct val="30000"/>
              </a:spcAft>
            </a:pPr>
            <a:r>
              <a:rPr lang="es-ES" sz="2000" smtClean="0"/>
              <a:t>it relies only on observable behavior and describes several universal laws of behavior. </a:t>
            </a:r>
          </a:p>
          <a:p>
            <a:pPr lvl="1">
              <a:spcAft>
                <a:spcPct val="30000"/>
              </a:spcAft>
            </a:pPr>
            <a:r>
              <a:rPr lang="es-ES" sz="2000" smtClean="0"/>
              <a:t>Its positive and negative reinforcement techniques can be very effective (animals &amp; humans)</a:t>
            </a:r>
          </a:p>
          <a:p>
            <a:pPr lvl="1">
              <a:spcAft>
                <a:spcPct val="30000"/>
              </a:spcAft>
            </a:pPr>
            <a:r>
              <a:rPr lang="es-ES" sz="2000" smtClean="0"/>
              <a:t>Behaviorism often is used by teachers, who reward or punish student behaviors. </a:t>
            </a:r>
          </a:p>
          <a:p>
            <a:pPr lvl="1">
              <a:spcAft>
                <a:spcPct val="30000"/>
              </a:spcAft>
            </a:pPr>
            <a:r>
              <a:rPr lang="es-ES" sz="2000" smtClean="0"/>
              <a:t>“Therapeutic techniques such as behavioral modification and token economies are often utilized to help children learn new skills and overcome maladaptive behaviors, while conditioning is used in many situations ranging from parenting to education.” (2)</a:t>
            </a:r>
          </a:p>
        </p:txBody>
      </p:sp>
      <p:pic>
        <p:nvPicPr>
          <p:cNvPr id="24578" name="Picture 5" descr="BehaviorismCafe"/>
          <p:cNvPicPr>
            <a:picLocks noChangeAspect="1" noChangeArrowheads="1"/>
          </p:cNvPicPr>
          <p:nvPr/>
        </p:nvPicPr>
        <p:blipFill>
          <a:blip r:embed="rId2" cstate="print"/>
          <a:srcRect/>
          <a:stretch>
            <a:fillRect/>
          </a:stretch>
        </p:blipFill>
        <p:spPr bwMode="auto">
          <a:xfrm>
            <a:off x="5867400" y="2209800"/>
            <a:ext cx="2986088"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p:cNvSpPr>
          <p:nvPr>
            <p:ph type="body" idx="1"/>
          </p:nvPr>
        </p:nvSpPr>
        <p:spPr>
          <a:xfrm>
            <a:off x="228600" y="1371600"/>
            <a:ext cx="4876800" cy="5334000"/>
          </a:xfrm>
        </p:spPr>
        <p:txBody>
          <a:bodyPr/>
          <a:lstStyle/>
          <a:p>
            <a:pPr>
              <a:lnSpc>
                <a:spcPct val="90000"/>
              </a:lnSpc>
              <a:spcAft>
                <a:spcPct val="80000"/>
              </a:spcAft>
            </a:pPr>
            <a:r>
              <a:rPr lang="es-ES" sz="2000" smtClean="0"/>
              <a:t>In 1913, he published his first famous article, “Psychology as a Behaviorist Views It,” were he explained his beliefs that psychology was a science of human behavior. </a:t>
            </a:r>
          </a:p>
          <a:p>
            <a:pPr>
              <a:lnSpc>
                <a:spcPct val="90000"/>
              </a:lnSpc>
              <a:spcAft>
                <a:spcPct val="80000"/>
              </a:spcAft>
            </a:pPr>
            <a:r>
              <a:rPr lang="es-ES" sz="2000" smtClean="0"/>
              <a:t>He publicated, </a:t>
            </a:r>
            <a:r>
              <a:rPr lang="es-ES" sz="2000" i="1" smtClean="0"/>
              <a:t>Behavior: An Introduction to Comparative Psychology,</a:t>
            </a:r>
            <a:r>
              <a:rPr lang="es-ES" sz="2000" smtClean="0"/>
              <a:t> in 1914, were he explains his belief in the importance of using animal subjects to study reflexes activated by heredity.  </a:t>
            </a:r>
          </a:p>
          <a:p>
            <a:pPr>
              <a:lnSpc>
                <a:spcPct val="90000"/>
              </a:lnSpc>
              <a:spcAft>
                <a:spcPct val="80000"/>
              </a:spcAft>
            </a:pPr>
            <a:r>
              <a:rPr lang="es-ES" sz="2000" smtClean="0"/>
              <a:t>Another important publication by John Watson was </a:t>
            </a:r>
            <a:r>
              <a:rPr lang="es-ES" sz="2000" i="1" smtClean="0"/>
              <a:t>Psychology from the Standpoint of a Behaviorist</a:t>
            </a:r>
            <a:r>
              <a:rPr lang="es-ES" sz="2000" smtClean="0"/>
              <a:t>, in 1919. </a:t>
            </a:r>
          </a:p>
        </p:txBody>
      </p:sp>
      <p:sp>
        <p:nvSpPr>
          <p:cNvPr id="25602" name="WordArt 4"/>
          <p:cNvSpPr>
            <a:spLocks noChangeArrowheads="1" noChangeShapeType="1" noTextEdit="1"/>
          </p:cNvSpPr>
          <p:nvPr/>
        </p:nvSpPr>
        <p:spPr bwMode="auto">
          <a:xfrm>
            <a:off x="1143000" y="304800"/>
            <a:ext cx="6629400" cy="7620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His Accomplishments</a:t>
            </a:r>
          </a:p>
        </p:txBody>
      </p:sp>
      <p:pic>
        <p:nvPicPr>
          <p:cNvPr id="25603" name="Picture 6" descr="amp_45_3_315_fig1a"/>
          <p:cNvPicPr>
            <a:picLocks noChangeAspect="1" noChangeArrowheads="1"/>
          </p:cNvPicPr>
          <p:nvPr/>
        </p:nvPicPr>
        <p:blipFill>
          <a:blip r:embed="rId2" cstate="print"/>
          <a:srcRect/>
          <a:stretch>
            <a:fillRect/>
          </a:stretch>
        </p:blipFill>
        <p:spPr bwMode="auto">
          <a:xfrm>
            <a:off x="5181600" y="2133600"/>
            <a:ext cx="3733800" cy="295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p:cNvSpPr>
          <p:nvPr>
            <p:ph type="body" idx="1"/>
          </p:nvPr>
        </p:nvSpPr>
        <p:spPr>
          <a:xfrm>
            <a:off x="228600" y="1219200"/>
            <a:ext cx="8686800" cy="4191000"/>
          </a:xfrm>
        </p:spPr>
        <p:txBody>
          <a:bodyPr/>
          <a:lstStyle/>
          <a:p>
            <a:pPr>
              <a:spcAft>
                <a:spcPct val="50000"/>
              </a:spcAft>
            </a:pPr>
            <a:r>
              <a:rPr lang="es-ES" sz="2200" smtClean="0"/>
              <a:t>“In 1920, John B. Watson and Rosalie Rayner performed a conditioning experiment on an infant by the name of Albert B. He was given a white rat and his reaction was noted to be playful. He had no fear of the white rat and was even comfortable picking the rodent up while playing with it. </a:t>
            </a:r>
          </a:p>
          <a:p>
            <a:pPr>
              <a:spcAft>
                <a:spcPct val="50000"/>
              </a:spcAft>
            </a:pPr>
            <a:r>
              <a:rPr lang="es-ES" sz="2200" smtClean="0"/>
              <a:t>The next time the rat was given to Albert, he did exactly the same thing. This time, the psychologists made a loud noise using a metal pipe and a hammer. The noise was so sudden and loud that it made little Albert cry. They did the same thing mutliple times. Finally, when they gave Albert the rat without the noise, the child would cry at the mere sight of the animal.” (3) </a:t>
            </a:r>
          </a:p>
        </p:txBody>
      </p:sp>
      <p:sp>
        <p:nvSpPr>
          <p:cNvPr id="26626" name="WordArt 4"/>
          <p:cNvSpPr>
            <a:spLocks noChangeArrowheads="1" noChangeShapeType="1" noTextEdit="1"/>
          </p:cNvSpPr>
          <p:nvPr/>
        </p:nvSpPr>
        <p:spPr bwMode="auto">
          <a:xfrm>
            <a:off x="1219200" y="304800"/>
            <a:ext cx="6705600" cy="6858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Little Albert Experiment</a:t>
            </a:r>
          </a:p>
        </p:txBody>
      </p:sp>
      <p:pic>
        <p:nvPicPr>
          <p:cNvPr id="26627" name="Picture 6" descr="white+rat"/>
          <p:cNvPicPr>
            <a:picLocks noChangeAspect="1" noChangeArrowheads="1"/>
          </p:cNvPicPr>
          <p:nvPr/>
        </p:nvPicPr>
        <p:blipFill>
          <a:blip r:embed="rId2" cstate="print"/>
          <a:srcRect/>
          <a:stretch>
            <a:fillRect/>
          </a:stretch>
        </p:blipFill>
        <p:spPr bwMode="auto">
          <a:xfrm>
            <a:off x="3200400" y="5410200"/>
            <a:ext cx="2362200" cy="1200150"/>
          </a:xfrm>
          <a:prstGeom prst="rect">
            <a:avLst/>
          </a:prstGeom>
          <a:solidFill>
            <a:schemeClr val="bg2"/>
          </a:solid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p:cNvSpPr>
          <p:nvPr>
            <p:ph type="body" idx="1"/>
          </p:nvPr>
        </p:nvSpPr>
        <p:spPr>
          <a:xfrm>
            <a:off x="304800" y="2667000"/>
            <a:ext cx="8610600" cy="3962400"/>
          </a:xfrm>
        </p:spPr>
        <p:txBody>
          <a:bodyPr/>
          <a:lstStyle/>
          <a:p>
            <a:pPr>
              <a:spcAft>
                <a:spcPct val="40000"/>
              </a:spcAft>
            </a:pPr>
            <a:r>
              <a:rPr lang="es-ES" sz="2200" smtClean="0"/>
              <a:t>“Next, they introduced a white rabbit and as soon as Albert saw the animal, he began to cry. They gave him a Santa Claus mask which also made him cry. Little Albert was conditioned to cry at the sight of the white rat, but in the process, he made the connection to anything that was white and furry would lead to a loud noise.”(3) </a:t>
            </a:r>
          </a:p>
          <a:p>
            <a:pPr>
              <a:spcAft>
                <a:spcPct val="40000"/>
              </a:spcAft>
            </a:pPr>
            <a:r>
              <a:rPr lang="es-HN" sz="2200" smtClean="0"/>
              <a:t>This experiment proofs the Behaviorism theory and shows that people could be conditioned to fear something and they can even end generalizing the object.  </a:t>
            </a:r>
            <a:endParaRPr lang="es-ES" sz="2200" smtClean="0"/>
          </a:p>
        </p:txBody>
      </p:sp>
      <p:pic>
        <p:nvPicPr>
          <p:cNvPr id="27650" name="Picture 5" descr="fear_not_01"/>
          <p:cNvPicPr>
            <a:picLocks noChangeAspect="1" noChangeArrowheads="1"/>
          </p:cNvPicPr>
          <p:nvPr/>
        </p:nvPicPr>
        <p:blipFill>
          <a:blip r:embed="rId2" cstate="print"/>
          <a:srcRect/>
          <a:stretch>
            <a:fillRect/>
          </a:stretch>
        </p:blipFill>
        <p:spPr bwMode="auto">
          <a:xfrm>
            <a:off x="2895600" y="228600"/>
            <a:ext cx="3048000" cy="22955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4"/>
          <p:cNvSpPr>
            <a:spLocks noChangeArrowheads="1"/>
          </p:cNvSpPr>
          <p:nvPr/>
        </p:nvSpPr>
        <p:spPr bwMode="auto">
          <a:xfrm>
            <a:off x="3200400" y="1143000"/>
            <a:ext cx="2057400" cy="1143000"/>
          </a:xfrm>
          <a:prstGeom prst="roundRect">
            <a:avLst>
              <a:gd name="adj" fmla="val 16667"/>
            </a:avLst>
          </a:prstGeom>
          <a:solidFill>
            <a:schemeClr val="accent2"/>
          </a:solidFill>
          <a:ln w="9525">
            <a:solidFill>
              <a:schemeClr val="tx1"/>
            </a:solidFill>
            <a:round/>
            <a:headEnd/>
            <a:tailEnd/>
          </a:ln>
        </p:spPr>
        <p:txBody>
          <a:bodyPr wrap="none" anchor="ctr"/>
          <a:lstStyle/>
          <a:p>
            <a:endParaRPr lang="es-ES"/>
          </a:p>
        </p:txBody>
      </p:sp>
      <p:sp>
        <p:nvSpPr>
          <p:cNvPr id="28674" name="AutoShape 7"/>
          <p:cNvSpPr>
            <a:spLocks noChangeArrowheads="1"/>
          </p:cNvSpPr>
          <p:nvPr/>
        </p:nvSpPr>
        <p:spPr bwMode="auto">
          <a:xfrm>
            <a:off x="6400800" y="1143000"/>
            <a:ext cx="2057400" cy="1143000"/>
          </a:xfrm>
          <a:prstGeom prst="roundRect">
            <a:avLst>
              <a:gd name="adj" fmla="val 16667"/>
            </a:avLst>
          </a:prstGeom>
          <a:solidFill>
            <a:schemeClr val="accent2"/>
          </a:solidFill>
          <a:ln w="9525">
            <a:solidFill>
              <a:schemeClr val="tx1"/>
            </a:solidFill>
            <a:round/>
            <a:headEnd/>
            <a:tailEnd/>
          </a:ln>
        </p:spPr>
        <p:txBody>
          <a:bodyPr wrap="none" anchor="ctr"/>
          <a:lstStyle/>
          <a:p>
            <a:endParaRPr lang="es-ES"/>
          </a:p>
        </p:txBody>
      </p:sp>
      <p:sp>
        <p:nvSpPr>
          <p:cNvPr id="28675" name="AutoShape 9"/>
          <p:cNvSpPr>
            <a:spLocks noChangeArrowheads="1"/>
          </p:cNvSpPr>
          <p:nvPr/>
        </p:nvSpPr>
        <p:spPr bwMode="auto">
          <a:xfrm>
            <a:off x="1905000" y="4267200"/>
            <a:ext cx="2057400" cy="1143000"/>
          </a:xfrm>
          <a:prstGeom prst="roundRect">
            <a:avLst>
              <a:gd name="adj" fmla="val 16667"/>
            </a:avLst>
          </a:prstGeom>
          <a:solidFill>
            <a:schemeClr val="accent2"/>
          </a:solidFill>
          <a:ln w="9525">
            <a:solidFill>
              <a:schemeClr val="tx1"/>
            </a:solidFill>
            <a:round/>
            <a:headEnd/>
            <a:tailEnd/>
          </a:ln>
        </p:spPr>
        <p:txBody>
          <a:bodyPr wrap="none" anchor="ctr"/>
          <a:lstStyle/>
          <a:p>
            <a:endParaRPr lang="es-ES"/>
          </a:p>
        </p:txBody>
      </p:sp>
      <p:sp>
        <p:nvSpPr>
          <p:cNvPr id="28676" name="AutoShape 10"/>
          <p:cNvSpPr>
            <a:spLocks noChangeArrowheads="1"/>
          </p:cNvSpPr>
          <p:nvPr/>
        </p:nvSpPr>
        <p:spPr bwMode="auto">
          <a:xfrm>
            <a:off x="4953000" y="4267200"/>
            <a:ext cx="2057400" cy="1143000"/>
          </a:xfrm>
          <a:prstGeom prst="roundRect">
            <a:avLst>
              <a:gd name="adj" fmla="val 16667"/>
            </a:avLst>
          </a:prstGeom>
          <a:solidFill>
            <a:schemeClr val="accent2"/>
          </a:solidFill>
          <a:ln w="9525">
            <a:solidFill>
              <a:schemeClr val="tx1"/>
            </a:solidFill>
            <a:round/>
            <a:headEnd/>
            <a:tailEnd/>
          </a:ln>
        </p:spPr>
        <p:txBody>
          <a:bodyPr wrap="none" anchor="ctr"/>
          <a:lstStyle/>
          <a:p>
            <a:endParaRPr lang="es-ES"/>
          </a:p>
        </p:txBody>
      </p:sp>
      <p:sp>
        <p:nvSpPr>
          <p:cNvPr id="28677" name="Text Box 12"/>
          <p:cNvSpPr txBox="1">
            <a:spLocks noChangeArrowheads="1"/>
          </p:cNvSpPr>
          <p:nvPr/>
        </p:nvSpPr>
        <p:spPr bwMode="auto">
          <a:xfrm>
            <a:off x="3505200" y="1295400"/>
            <a:ext cx="1447800" cy="854075"/>
          </a:xfrm>
          <a:prstGeom prst="rect">
            <a:avLst/>
          </a:prstGeom>
          <a:noFill/>
          <a:ln w="9525">
            <a:noFill/>
            <a:miter lim="800000"/>
            <a:headEnd/>
            <a:tailEnd/>
          </a:ln>
        </p:spPr>
        <p:txBody>
          <a:bodyPr>
            <a:spAutoFit/>
          </a:bodyPr>
          <a:lstStyle/>
          <a:p>
            <a:pPr algn="ctr">
              <a:spcBef>
                <a:spcPct val="50000"/>
              </a:spcBef>
            </a:pPr>
            <a:r>
              <a:rPr lang="es-HN" sz="2000" b="1">
                <a:solidFill>
                  <a:schemeClr val="bg1"/>
                </a:solidFill>
              </a:rPr>
              <a:t>UCS</a:t>
            </a:r>
          </a:p>
          <a:p>
            <a:pPr algn="ctr">
              <a:spcBef>
                <a:spcPct val="50000"/>
              </a:spcBef>
            </a:pPr>
            <a:r>
              <a:rPr lang="es-HN" sz="2000">
                <a:solidFill>
                  <a:schemeClr val="bg1"/>
                </a:solidFill>
              </a:rPr>
              <a:t>Bang</a:t>
            </a:r>
            <a:r>
              <a:rPr lang="es-HN" sz="2000"/>
              <a:t> </a:t>
            </a:r>
            <a:endParaRPr lang="es-ES" sz="2000"/>
          </a:p>
        </p:txBody>
      </p:sp>
      <p:sp>
        <p:nvSpPr>
          <p:cNvPr id="28678" name="AutoShape 13"/>
          <p:cNvSpPr>
            <a:spLocks noChangeArrowheads="1"/>
          </p:cNvSpPr>
          <p:nvPr/>
        </p:nvSpPr>
        <p:spPr bwMode="auto">
          <a:xfrm>
            <a:off x="533400" y="1143000"/>
            <a:ext cx="2057400" cy="1143000"/>
          </a:xfrm>
          <a:prstGeom prst="roundRect">
            <a:avLst>
              <a:gd name="adj" fmla="val 16667"/>
            </a:avLst>
          </a:prstGeom>
          <a:solidFill>
            <a:schemeClr val="accent2"/>
          </a:solidFill>
          <a:ln w="9525">
            <a:solidFill>
              <a:schemeClr val="tx1"/>
            </a:solidFill>
            <a:round/>
            <a:headEnd/>
            <a:tailEnd/>
          </a:ln>
        </p:spPr>
        <p:txBody>
          <a:bodyPr wrap="none" anchor="ctr"/>
          <a:lstStyle/>
          <a:p>
            <a:endParaRPr lang="es-ES"/>
          </a:p>
        </p:txBody>
      </p:sp>
      <p:sp>
        <p:nvSpPr>
          <p:cNvPr id="28679" name="Text Box 14"/>
          <p:cNvSpPr txBox="1">
            <a:spLocks noChangeArrowheads="1"/>
          </p:cNvSpPr>
          <p:nvPr/>
        </p:nvSpPr>
        <p:spPr bwMode="auto">
          <a:xfrm>
            <a:off x="685800" y="1295400"/>
            <a:ext cx="1752600" cy="854075"/>
          </a:xfrm>
          <a:prstGeom prst="rect">
            <a:avLst/>
          </a:prstGeom>
          <a:noFill/>
          <a:ln w="9525">
            <a:noFill/>
            <a:miter lim="800000"/>
            <a:headEnd/>
            <a:tailEnd/>
          </a:ln>
        </p:spPr>
        <p:txBody>
          <a:bodyPr>
            <a:spAutoFit/>
          </a:bodyPr>
          <a:lstStyle/>
          <a:p>
            <a:pPr algn="ctr">
              <a:spcBef>
                <a:spcPct val="50000"/>
              </a:spcBef>
            </a:pPr>
            <a:r>
              <a:rPr lang="es-HN" sz="2000" b="1">
                <a:solidFill>
                  <a:schemeClr val="bg1"/>
                </a:solidFill>
              </a:rPr>
              <a:t>NS</a:t>
            </a:r>
          </a:p>
          <a:p>
            <a:pPr algn="ctr">
              <a:spcBef>
                <a:spcPct val="50000"/>
              </a:spcBef>
            </a:pPr>
            <a:r>
              <a:rPr lang="es-HN" sz="2000">
                <a:solidFill>
                  <a:schemeClr val="bg1"/>
                </a:solidFill>
              </a:rPr>
              <a:t>White Rat</a:t>
            </a:r>
            <a:endParaRPr lang="es-ES" sz="2000">
              <a:solidFill>
                <a:schemeClr val="bg1"/>
              </a:solidFill>
            </a:endParaRPr>
          </a:p>
        </p:txBody>
      </p:sp>
      <p:sp>
        <p:nvSpPr>
          <p:cNvPr id="28680" name="Text Box 15"/>
          <p:cNvSpPr txBox="1">
            <a:spLocks noChangeArrowheads="1"/>
          </p:cNvSpPr>
          <p:nvPr/>
        </p:nvSpPr>
        <p:spPr bwMode="auto">
          <a:xfrm>
            <a:off x="6553200" y="1295400"/>
            <a:ext cx="1752600" cy="854075"/>
          </a:xfrm>
          <a:prstGeom prst="rect">
            <a:avLst/>
          </a:prstGeom>
          <a:noFill/>
          <a:ln w="9525">
            <a:noFill/>
            <a:miter lim="800000"/>
            <a:headEnd/>
            <a:tailEnd/>
          </a:ln>
        </p:spPr>
        <p:txBody>
          <a:bodyPr>
            <a:spAutoFit/>
          </a:bodyPr>
          <a:lstStyle/>
          <a:p>
            <a:pPr algn="ctr">
              <a:spcBef>
                <a:spcPct val="50000"/>
              </a:spcBef>
            </a:pPr>
            <a:r>
              <a:rPr lang="es-HN" sz="2000" b="1">
                <a:solidFill>
                  <a:schemeClr val="bg1"/>
                </a:solidFill>
              </a:rPr>
              <a:t>UCR</a:t>
            </a:r>
          </a:p>
          <a:p>
            <a:pPr algn="ctr">
              <a:spcBef>
                <a:spcPct val="50000"/>
              </a:spcBef>
            </a:pPr>
            <a:r>
              <a:rPr lang="es-HN" sz="2000">
                <a:solidFill>
                  <a:schemeClr val="bg1"/>
                </a:solidFill>
              </a:rPr>
              <a:t>Crying</a:t>
            </a:r>
            <a:endParaRPr lang="es-ES" sz="2000">
              <a:solidFill>
                <a:schemeClr val="bg1"/>
              </a:solidFill>
            </a:endParaRPr>
          </a:p>
        </p:txBody>
      </p:sp>
      <p:sp>
        <p:nvSpPr>
          <p:cNvPr id="28681" name="Text Box 16"/>
          <p:cNvSpPr txBox="1">
            <a:spLocks noChangeArrowheads="1"/>
          </p:cNvSpPr>
          <p:nvPr/>
        </p:nvSpPr>
        <p:spPr bwMode="auto">
          <a:xfrm>
            <a:off x="2057400" y="4419600"/>
            <a:ext cx="1752600" cy="854075"/>
          </a:xfrm>
          <a:prstGeom prst="rect">
            <a:avLst/>
          </a:prstGeom>
          <a:noFill/>
          <a:ln w="9525">
            <a:noFill/>
            <a:miter lim="800000"/>
            <a:headEnd/>
            <a:tailEnd/>
          </a:ln>
        </p:spPr>
        <p:txBody>
          <a:bodyPr>
            <a:spAutoFit/>
          </a:bodyPr>
          <a:lstStyle/>
          <a:p>
            <a:pPr algn="ctr">
              <a:spcBef>
                <a:spcPct val="50000"/>
              </a:spcBef>
            </a:pPr>
            <a:r>
              <a:rPr lang="es-HN" sz="2000" b="1">
                <a:solidFill>
                  <a:schemeClr val="bg1"/>
                </a:solidFill>
              </a:rPr>
              <a:t>CS</a:t>
            </a:r>
          </a:p>
          <a:p>
            <a:pPr algn="ctr">
              <a:spcBef>
                <a:spcPct val="50000"/>
              </a:spcBef>
            </a:pPr>
            <a:r>
              <a:rPr lang="es-HN" sz="2000">
                <a:solidFill>
                  <a:schemeClr val="bg1"/>
                </a:solidFill>
              </a:rPr>
              <a:t>White Rat</a:t>
            </a:r>
            <a:endParaRPr lang="es-ES" sz="2000">
              <a:solidFill>
                <a:schemeClr val="bg1"/>
              </a:solidFill>
            </a:endParaRPr>
          </a:p>
        </p:txBody>
      </p:sp>
      <p:sp>
        <p:nvSpPr>
          <p:cNvPr id="28682" name="Text Box 17"/>
          <p:cNvSpPr txBox="1">
            <a:spLocks noChangeArrowheads="1"/>
          </p:cNvSpPr>
          <p:nvPr/>
        </p:nvSpPr>
        <p:spPr bwMode="auto">
          <a:xfrm>
            <a:off x="5105400" y="4419600"/>
            <a:ext cx="1752600" cy="854075"/>
          </a:xfrm>
          <a:prstGeom prst="rect">
            <a:avLst/>
          </a:prstGeom>
          <a:noFill/>
          <a:ln w="9525">
            <a:noFill/>
            <a:miter lim="800000"/>
            <a:headEnd/>
            <a:tailEnd/>
          </a:ln>
        </p:spPr>
        <p:txBody>
          <a:bodyPr>
            <a:spAutoFit/>
          </a:bodyPr>
          <a:lstStyle/>
          <a:p>
            <a:pPr algn="ctr">
              <a:spcBef>
                <a:spcPct val="50000"/>
              </a:spcBef>
            </a:pPr>
            <a:r>
              <a:rPr lang="es-HN" sz="2000" b="1">
                <a:solidFill>
                  <a:schemeClr val="bg1"/>
                </a:solidFill>
              </a:rPr>
              <a:t>CR</a:t>
            </a:r>
          </a:p>
          <a:p>
            <a:pPr algn="ctr">
              <a:spcBef>
                <a:spcPct val="50000"/>
              </a:spcBef>
            </a:pPr>
            <a:r>
              <a:rPr lang="es-HN" sz="2000">
                <a:solidFill>
                  <a:schemeClr val="bg1"/>
                </a:solidFill>
              </a:rPr>
              <a:t>Crying</a:t>
            </a:r>
            <a:endParaRPr lang="es-ES" sz="2000">
              <a:solidFill>
                <a:schemeClr val="bg1"/>
              </a:solidFill>
            </a:endParaRPr>
          </a:p>
        </p:txBody>
      </p:sp>
      <p:sp>
        <p:nvSpPr>
          <p:cNvPr id="28683" name="PubCross"/>
          <p:cNvSpPr>
            <a:spLocks noEditPoints="1" noChangeArrowheads="1"/>
          </p:cNvSpPr>
          <p:nvPr/>
        </p:nvSpPr>
        <p:spPr bwMode="auto">
          <a:xfrm>
            <a:off x="2743200" y="1600200"/>
            <a:ext cx="304800" cy="304800"/>
          </a:xfrm>
          <a:custGeom>
            <a:avLst/>
            <a:gdLst>
              <a:gd name="T0" fmla="*/ 152400 w 21600"/>
              <a:gd name="T1" fmla="*/ 0 h 21600"/>
              <a:gd name="T2" fmla="*/ 0 w 21600"/>
              <a:gd name="T3" fmla="*/ 152400 h 21600"/>
              <a:gd name="T4" fmla="*/ 152400 w 21600"/>
              <a:gd name="T5" fmla="*/ 304800 h 21600"/>
              <a:gd name="T6" fmla="*/ 304800 w 21600"/>
              <a:gd name="T7" fmla="*/ 152400 h 21600"/>
              <a:gd name="T8" fmla="*/ 0 60000 65536"/>
              <a:gd name="T9" fmla="*/ 0 60000 65536"/>
              <a:gd name="T10" fmla="*/ 0 60000 65536"/>
              <a:gd name="T11" fmla="*/ 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0"/>
                </a:moveTo>
                <a:lnTo>
                  <a:pt x="5400" y="5400"/>
                </a:lnTo>
                <a:lnTo>
                  <a:pt x="0" y="5400"/>
                </a:lnTo>
                <a:lnTo>
                  <a:pt x="0" y="16200"/>
                </a:lnTo>
                <a:lnTo>
                  <a:pt x="5400" y="16200"/>
                </a:lnTo>
                <a:lnTo>
                  <a:pt x="5400" y="21600"/>
                </a:lnTo>
                <a:lnTo>
                  <a:pt x="16200" y="21600"/>
                </a:lnTo>
                <a:lnTo>
                  <a:pt x="16200" y="16200"/>
                </a:lnTo>
                <a:lnTo>
                  <a:pt x="21600" y="16200"/>
                </a:lnTo>
                <a:lnTo>
                  <a:pt x="21600" y="5400"/>
                </a:lnTo>
                <a:lnTo>
                  <a:pt x="16200" y="5400"/>
                </a:lnTo>
                <a:lnTo>
                  <a:pt x="16200" y="0"/>
                </a:lnTo>
                <a:close/>
              </a:path>
            </a:pathLst>
          </a:custGeom>
          <a:solidFill>
            <a:srgbClr val="FF6600"/>
          </a:solidFill>
          <a:ln w="9525">
            <a:solidFill>
              <a:srgbClr val="000000"/>
            </a:solidFill>
            <a:miter lim="800000"/>
            <a:headEnd/>
            <a:tailEnd/>
          </a:ln>
        </p:spPr>
        <p:txBody>
          <a:bodyPr/>
          <a:lstStyle/>
          <a:p>
            <a:endParaRPr lang="es-ES"/>
          </a:p>
        </p:txBody>
      </p:sp>
      <p:sp>
        <p:nvSpPr>
          <p:cNvPr id="28684" name="AutoShape 19"/>
          <p:cNvSpPr>
            <a:spLocks noChangeArrowheads="1"/>
          </p:cNvSpPr>
          <p:nvPr/>
        </p:nvSpPr>
        <p:spPr bwMode="auto">
          <a:xfrm>
            <a:off x="5486400" y="1600200"/>
            <a:ext cx="685800" cy="381000"/>
          </a:xfrm>
          <a:prstGeom prst="notchedRightArrow">
            <a:avLst>
              <a:gd name="adj1" fmla="val 50000"/>
              <a:gd name="adj2" fmla="val 45000"/>
            </a:avLst>
          </a:prstGeom>
          <a:solidFill>
            <a:srgbClr val="FF6600"/>
          </a:solidFill>
          <a:ln w="9525">
            <a:solidFill>
              <a:schemeClr val="tx1"/>
            </a:solidFill>
            <a:miter lim="800000"/>
            <a:headEnd/>
            <a:tailEnd/>
          </a:ln>
        </p:spPr>
        <p:txBody>
          <a:bodyPr wrap="none" anchor="ctr"/>
          <a:lstStyle/>
          <a:p>
            <a:endParaRPr lang="es-ES"/>
          </a:p>
        </p:txBody>
      </p:sp>
      <p:sp>
        <p:nvSpPr>
          <p:cNvPr id="28685" name="AutoShape 20"/>
          <p:cNvSpPr>
            <a:spLocks noChangeArrowheads="1"/>
          </p:cNvSpPr>
          <p:nvPr/>
        </p:nvSpPr>
        <p:spPr bwMode="auto">
          <a:xfrm>
            <a:off x="4114800" y="4648200"/>
            <a:ext cx="685800" cy="381000"/>
          </a:xfrm>
          <a:prstGeom prst="notchedRightArrow">
            <a:avLst>
              <a:gd name="adj1" fmla="val 50000"/>
              <a:gd name="adj2" fmla="val 45000"/>
            </a:avLst>
          </a:prstGeom>
          <a:solidFill>
            <a:srgbClr val="FF6600"/>
          </a:solidFill>
          <a:ln w="9525">
            <a:solidFill>
              <a:schemeClr val="tx1"/>
            </a:solidFill>
            <a:miter lim="800000"/>
            <a:headEnd/>
            <a:tailEnd/>
          </a:ln>
        </p:spPr>
        <p:txBody>
          <a:bodyPr wrap="none" anchor="ctr"/>
          <a:lstStyle/>
          <a:p>
            <a:endParaRPr lang="es-ES"/>
          </a:p>
        </p:txBody>
      </p:sp>
      <p:sp>
        <p:nvSpPr>
          <p:cNvPr id="28686" name="AutoShape 23"/>
          <p:cNvSpPr>
            <a:spLocks noChangeArrowheads="1"/>
          </p:cNvSpPr>
          <p:nvPr/>
        </p:nvSpPr>
        <p:spPr bwMode="auto">
          <a:xfrm rot="5400000">
            <a:off x="3810000" y="2895600"/>
            <a:ext cx="1143000" cy="685800"/>
          </a:xfrm>
          <a:custGeom>
            <a:avLst/>
            <a:gdLst>
              <a:gd name="T0" fmla="*/ 857250 w 21600"/>
              <a:gd name="T1" fmla="*/ 0 h 21600"/>
              <a:gd name="T2" fmla="*/ 0 w 21600"/>
              <a:gd name="T3" fmla="*/ 342900 h 21600"/>
              <a:gd name="T4" fmla="*/ 857250 w 21600"/>
              <a:gd name="T5" fmla="*/ 685800 h 21600"/>
              <a:gd name="T6" fmla="*/ 1143000 w 21600"/>
              <a:gd name="T7" fmla="*/ 3429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p:spPr>
        <p:txBody>
          <a:bodyPr wrap="none" anchor="ctr"/>
          <a:lstStyle/>
          <a:p>
            <a:endParaRPr lang="es-E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p:cNvSpPr>
          <p:nvPr>
            <p:ph type="body" idx="1"/>
          </p:nvPr>
        </p:nvSpPr>
        <p:spPr>
          <a:xfrm>
            <a:off x="457200" y="1600200"/>
            <a:ext cx="4648200" cy="5105400"/>
          </a:xfrm>
        </p:spPr>
        <p:txBody>
          <a:bodyPr/>
          <a:lstStyle/>
          <a:p>
            <a:pPr>
              <a:spcAft>
                <a:spcPct val="30000"/>
              </a:spcAft>
            </a:pPr>
            <a:r>
              <a:rPr lang="es-HN" sz="2400" b="1" smtClean="0"/>
              <a:t>1st Basic Assumption of Learning:</a:t>
            </a:r>
          </a:p>
          <a:p>
            <a:pPr lvl="1">
              <a:spcAft>
                <a:spcPct val="30000"/>
              </a:spcAft>
            </a:pPr>
            <a:r>
              <a:rPr lang="es-HN" sz="2000" smtClean="0"/>
              <a:t>All behavior is learned through experiences and by interaction with the environment.</a:t>
            </a:r>
          </a:p>
          <a:p>
            <a:pPr lvl="1">
              <a:spcAft>
                <a:spcPct val="30000"/>
              </a:spcAft>
            </a:pPr>
            <a:r>
              <a:rPr lang="es-HN" sz="2000" smtClean="0"/>
              <a:t>The learning perspective is nurture.</a:t>
            </a:r>
          </a:p>
          <a:p>
            <a:pPr>
              <a:spcAft>
                <a:spcPct val="30000"/>
              </a:spcAft>
            </a:pPr>
            <a:r>
              <a:rPr lang="es-HN" sz="2400" b="1" smtClean="0"/>
              <a:t>Summary of theory:</a:t>
            </a:r>
          </a:p>
          <a:p>
            <a:pPr lvl="1">
              <a:spcAft>
                <a:spcPct val="30000"/>
              </a:spcAft>
            </a:pPr>
            <a:r>
              <a:rPr lang="es-HN" sz="2000" smtClean="0"/>
              <a:t>To see of you can condition someone to fear an object and to see if stimulus generalization would occur. </a:t>
            </a:r>
            <a:endParaRPr lang="es-ES" sz="2000" smtClean="0"/>
          </a:p>
        </p:txBody>
      </p:sp>
      <p:sp>
        <p:nvSpPr>
          <p:cNvPr id="29698" name="WordArt 4"/>
          <p:cNvSpPr>
            <a:spLocks noChangeArrowheads="1" noChangeShapeType="1" noTextEdit="1"/>
          </p:cNvSpPr>
          <p:nvPr/>
        </p:nvSpPr>
        <p:spPr bwMode="auto">
          <a:xfrm>
            <a:off x="2209800" y="457200"/>
            <a:ext cx="4572000" cy="8382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Analysis</a:t>
            </a:r>
          </a:p>
        </p:txBody>
      </p:sp>
      <p:pic>
        <p:nvPicPr>
          <p:cNvPr id="29699" name="Picture 6" descr="048"/>
          <p:cNvPicPr>
            <a:picLocks noChangeAspect="1" noChangeArrowheads="1"/>
          </p:cNvPicPr>
          <p:nvPr/>
        </p:nvPicPr>
        <p:blipFill>
          <a:blip r:embed="rId2" cstate="print"/>
          <a:srcRect/>
          <a:stretch>
            <a:fillRect/>
          </a:stretch>
        </p:blipFill>
        <p:spPr bwMode="auto">
          <a:xfrm>
            <a:off x="5410200" y="2590800"/>
            <a:ext cx="3286125" cy="2466975"/>
          </a:xfrm>
          <a:prstGeom prst="rect">
            <a:avLst/>
          </a:prstGeom>
          <a:noFill/>
          <a:ln w="9525">
            <a:noFill/>
            <a:miter lim="800000"/>
            <a:headEnd/>
            <a:tailEnd/>
          </a:ln>
        </p:spPr>
      </p:pic>
      <p:sp>
        <p:nvSpPr>
          <p:cNvPr id="29700" name="Text Box 7"/>
          <p:cNvSpPr txBox="1">
            <a:spLocks noChangeArrowheads="1"/>
          </p:cNvSpPr>
          <p:nvPr/>
        </p:nvSpPr>
        <p:spPr bwMode="auto">
          <a:xfrm>
            <a:off x="6477000" y="5105400"/>
            <a:ext cx="1905000" cy="336550"/>
          </a:xfrm>
          <a:prstGeom prst="rect">
            <a:avLst/>
          </a:prstGeom>
          <a:noFill/>
          <a:ln w="9525">
            <a:noFill/>
            <a:miter lim="800000"/>
            <a:headEnd/>
            <a:tailEnd/>
          </a:ln>
        </p:spPr>
        <p:txBody>
          <a:bodyPr>
            <a:spAutoFit/>
          </a:bodyPr>
          <a:lstStyle/>
          <a:p>
            <a:pPr>
              <a:spcBef>
                <a:spcPct val="50000"/>
              </a:spcBef>
            </a:pPr>
            <a:r>
              <a:rPr lang="es-HN" sz="1600"/>
              <a:t>Fear the Rat</a:t>
            </a:r>
            <a:endParaRPr lang="es-ES" sz="16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p:cNvSpPr>
          <p:nvPr>
            <p:ph type="body" idx="1"/>
          </p:nvPr>
        </p:nvSpPr>
        <p:spPr>
          <a:xfrm>
            <a:off x="304800" y="152400"/>
            <a:ext cx="4876800" cy="6553200"/>
          </a:xfrm>
        </p:spPr>
        <p:txBody>
          <a:bodyPr/>
          <a:lstStyle/>
          <a:p>
            <a:pPr>
              <a:lnSpc>
                <a:spcPct val="90000"/>
              </a:lnSpc>
              <a:spcAft>
                <a:spcPct val="15000"/>
              </a:spcAft>
            </a:pPr>
            <a:r>
              <a:rPr lang="es-HN" sz="2400" b="1" u="sng" smtClean="0"/>
              <a:t>Sumary of Work:</a:t>
            </a:r>
          </a:p>
          <a:p>
            <a:pPr lvl="1">
              <a:lnSpc>
                <a:spcPct val="90000"/>
              </a:lnSpc>
              <a:spcAft>
                <a:spcPct val="15000"/>
              </a:spcAft>
            </a:pPr>
            <a:r>
              <a:rPr lang="es-HN" sz="2200" smtClean="0"/>
              <a:t>Watson presented little albert with a simple white rat and he showed no fear. He then presented the rat with a strong bang that made him cry. The continuous use of this bang made littl albert condition the banging to the rat.</a:t>
            </a:r>
          </a:p>
          <a:p>
            <a:pPr>
              <a:lnSpc>
                <a:spcPct val="90000"/>
              </a:lnSpc>
              <a:spcAft>
                <a:spcPct val="15000"/>
              </a:spcAft>
            </a:pPr>
            <a:r>
              <a:rPr lang="es-HN" sz="2400" smtClean="0"/>
              <a:t> </a:t>
            </a:r>
            <a:r>
              <a:rPr lang="es-HN" sz="2400" b="1" u="sng" smtClean="0"/>
              <a:t>Methodology: </a:t>
            </a:r>
          </a:p>
          <a:p>
            <a:pPr lvl="1">
              <a:lnSpc>
                <a:spcPct val="90000"/>
              </a:lnSpc>
              <a:spcAft>
                <a:spcPct val="15000"/>
              </a:spcAft>
            </a:pPr>
            <a:r>
              <a:rPr lang="es-HN" sz="2200" smtClean="0"/>
              <a:t>Experimental test</a:t>
            </a:r>
          </a:p>
          <a:p>
            <a:pPr>
              <a:lnSpc>
                <a:spcPct val="90000"/>
              </a:lnSpc>
              <a:spcAft>
                <a:spcPct val="15000"/>
              </a:spcAft>
            </a:pPr>
            <a:r>
              <a:rPr lang="es-HN" sz="2400" b="1" u="sng" smtClean="0"/>
              <a:t>Ethics:</a:t>
            </a:r>
            <a:r>
              <a:rPr lang="es-HN" sz="2400" smtClean="0"/>
              <a:t> </a:t>
            </a:r>
          </a:p>
          <a:p>
            <a:pPr lvl="1">
              <a:lnSpc>
                <a:spcPct val="90000"/>
              </a:lnSpc>
              <a:spcAft>
                <a:spcPct val="15000"/>
              </a:spcAft>
            </a:pPr>
            <a:r>
              <a:rPr lang="es-HN" sz="2200" smtClean="0"/>
              <a:t>Unethical because they made a baby feel fear.</a:t>
            </a:r>
          </a:p>
          <a:p>
            <a:pPr lvl="1">
              <a:lnSpc>
                <a:spcPct val="90000"/>
              </a:lnSpc>
              <a:spcAft>
                <a:spcPct val="15000"/>
              </a:spcAft>
            </a:pPr>
            <a:r>
              <a:rPr lang="es-HN" sz="2200" smtClean="0"/>
              <a:t>There was no parental concent.</a:t>
            </a:r>
          </a:p>
          <a:p>
            <a:pPr lvl="1">
              <a:lnSpc>
                <a:spcPct val="90000"/>
              </a:lnSpc>
              <a:spcAft>
                <a:spcPct val="15000"/>
              </a:spcAft>
            </a:pPr>
            <a:r>
              <a:rPr lang="es-HN" sz="2200" smtClean="0"/>
              <a:t>Ther was no desintetization after the experiment.</a:t>
            </a:r>
            <a:endParaRPr lang="es-ES" sz="2200" smtClean="0"/>
          </a:p>
        </p:txBody>
      </p:sp>
      <p:pic>
        <p:nvPicPr>
          <p:cNvPr id="30722" name="Picture 11" descr="http://www.bdrum.com/p130grp5/images/image006.jpg"/>
          <p:cNvPicPr>
            <a:picLocks noChangeAspect="1" noChangeArrowheads="1"/>
          </p:cNvPicPr>
          <p:nvPr/>
        </p:nvPicPr>
        <p:blipFill>
          <a:blip r:embed="rId2" cstate="print"/>
          <a:srcRect/>
          <a:stretch>
            <a:fillRect/>
          </a:stretch>
        </p:blipFill>
        <p:spPr bwMode="auto">
          <a:xfrm>
            <a:off x="5410200" y="1905000"/>
            <a:ext cx="3352800" cy="31543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p:cNvSpPr>
          <p:nvPr>
            <p:ph type="body" idx="1"/>
          </p:nvPr>
        </p:nvSpPr>
        <p:spPr>
          <a:xfrm>
            <a:off x="228600" y="228600"/>
            <a:ext cx="8458200" cy="5410200"/>
          </a:xfrm>
        </p:spPr>
        <p:txBody>
          <a:bodyPr/>
          <a:lstStyle/>
          <a:p>
            <a:pPr>
              <a:spcAft>
                <a:spcPct val="20000"/>
              </a:spcAft>
            </a:pPr>
            <a:r>
              <a:rPr lang="es-HN" sz="2800" b="1" u="sng" smtClean="0"/>
              <a:t>Strenght:</a:t>
            </a:r>
          </a:p>
          <a:p>
            <a:pPr lvl="1">
              <a:spcAft>
                <a:spcPct val="20000"/>
              </a:spcAft>
            </a:pPr>
            <a:r>
              <a:rPr lang="es-HN" smtClean="0"/>
              <a:t>He was showed for the first time to the different objects and showed no fear to them.</a:t>
            </a:r>
          </a:p>
          <a:p>
            <a:pPr>
              <a:spcAft>
                <a:spcPct val="20000"/>
              </a:spcAft>
            </a:pPr>
            <a:r>
              <a:rPr lang="es-HN" sz="2800" b="1" u="sng" smtClean="0"/>
              <a:t>Limitations:</a:t>
            </a:r>
          </a:p>
          <a:p>
            <a:pPr lvl="1">
              <a:spcAft>
                <a:spcPct val="20000"/>
              </a:spcAft>
            </a:pPr>
            <a:r>
              <a:rPr lang="es-HN" sz="2200" smtClean="0"/>
              <a:t>All testing was discontinued for 31 days</a:t>
            </a:r>
          </a:p>
          <a:p>
            <a:pPr lvl="1">
              <a:spcAft>
                <a:spcPct val="20000"/>
              </a:spcAft>
            </a:pPr>
            <a:r>
              <a:rPr lang="es-HN" sz="2200" smtClean="0"/>
              <a:t>Nothing is known of Albert’s later life.</a:t>
            </a:r>
          </a:p>
          <a:p>
            <a:pPr>
              <a:spcAft>
                <a:spcPct val="20000"/>
              </a:spcAft>
            </a:pPr>
            <a:r>
              <a:rPr lang="es-HN" sz="2200" smtClean="0"/>
              <a:t>It is a </a:t>
            </a:r>
            <a:r>
              <a:rPr lang="es-HN" sz="2200" u="sng" smtClean="0"/>
              <a:t>deterministic</a:t>
            </a:r>
            <a:r>
              <a:rPr lang="es-HN" sz="2200" smtClean="0"/>
              <a:t> experiment.</a:t>
            </a:r>
          </a:p>
          <a:p>
            <a:pPr>
              <a:spcAft>
                <a:spcPct val="20000"/>
              </a:spcAft>
            </a:pPr>
            <a:r>
              <a:rPr lang="es-HN" sz="2200" smtClean="0"/>
              <a:t>It is </a:t>
            </a:r>
            <a:r>
              <a:rPr lang="es-HN" sz="2200" u="sng" smtClean="0"/>
              <a:t>non-reductionist</a:t>
            </a:r>
            <a:r>
              <a:rPr lang="es-HN" sz="2200" smtClean="0"/>
              <a:t> because you take into consideration the biological and environmental factors.</a:t>
            </a:r>
            <a:endParaRPr lang="es-ES" sz="2200" smtClean="0"/>
          </a:p>
        </p:txBody>
      </p:sp>
      <p:pic>
        <p:nvPicPr>
          <p:cNvPr id="31746" name="Picture 5" descr="littlealbert"/>
          <p:cNvPicPr>
            <a:picLocks noChangeAspect="1" noChangeArrowheads="1"/>
          </p:cNvPicPr>
          <p:nvPr/>
        </p:nvPicPr>
        <p:blipFill>
          <a:blip r:embed="rId2" cstate="print"/>
          <a:srcRect/>
          <a:stretch>
            <a:fillRect/>
          </a:stretch>
        </p:blipFill>
        <p:spPr bwMode="auto">
          <a:xfrm>
            <a:off x="5486400" y="4343400"/>
            <a:ext cx="2819400" cy="21145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2"/>
          <p:cNvSpPr>
            <a:spLocks noGrp="1"/>
          </p:cNvSpPr>
          <p:nvPr>
            <p:ph idx="1"/>
          </p:nvPr>
        </p:nvSpPr>
        <p:spPr>
          <a:xfrm>
            <a:off x="457200" y="1427163"/>
            <a:ext cx="5410200" cy="5334000"/>
          </a:xfrm>
        </p:spPr>
        <p:txBody>
          <a:bodyPr/>
          <a:lstStyle/>
          <a:p>
            <a:pPr eaLnBrk="1" hangingPunct="1">
              <a:spcAft>
                <a:spcPts val="1200"/>
              </a:spcAft>
            </a:pPr>
            <a:r>
              <a:rPr lang="en-US" sz="2400" b="1" smtClean="0"/>
              <a:t>Complete name: </a:t>
            </a:r>
            <a:r>
              <a:rPr lang="en-US" sz="2400" smtClean="0"/>
              <a:t>John Broadus  Watson</a:t>
            </a:r>
          </a:p>
          <a:p>
            <a:pPr eaLnBrk="1" hangingPunct="1">
              <a:spcAft>
                <a:spcPts val="1200"/>
              </a:spcAft>
            </a:pPr>
            <a:r>
              <a:rPr lang="en-US" sz="2400" b="1" smtClean="0"/>
              <a:t>Birth: </a:t>
            </a:r>
            <a:r>
              <a:rPr lang="en-US" sz="2400" smtClean="0"/>
              <a:t>in Travelers Rest, South Carolina, on January 9, 1878, into a very poor family. </a:t>
            </a:r>
          </a:p>
          <a:p>
            <a:pPr eaLnBrk="1" hangingPunct="1">
              <a:spcAft>
                <a:spcPts val="1200"/>
              </a:spcAft>
            </a:pPr>
            <a:r>
              <a:rPr lang="en-US" sz="2400" smtClean="0"/>
              <a:t>Watson was the fourth of six children.  </a:t>
            </a:r>
          </a:p>
          <a:p>
            <a:pPr eaLnBrk="1" hangingPunct="1">
              <a:spcAft>
                <a:spcPts val="1200"/>
              </a:spcAft>
            </a:pPr>
            <a:r>
              <a:rPr lang="en-US" sz="2400" b="1" smtClean="0"/>
              <a:t>Mother:</a:t>
            </a:r>
            <a:r>
              <a:rPr lang="en-US" sz="2400" smtClean="0"/>
              <a:t> Emma Kesiah (Roe) Watson </a:t>
            </a:r>
          </a:p>
          <a:p>
            <a:pPr eaLnBrk="1" hangingPunct="1">
              <a:spcAft>
                <a:spcPts val="1200"/>
              </a:spcAft>
            </a:pPr>
            <a:r>
              <a:rPr lang="en-US" sz="2400" b="1" smtClean="0"/>
              <a:t>Father:</a:t>
            </a:r>
            <a:r>
              <a:rPr lang="en-US" sz="2400" smtClean="0"/>
              <a:t> Pickens Butler Watson   </a:t>
            </a:r>
            <a:r>
              <a:rPr lang="en-US" smtClean="0"/>
              <a:t/>
            </a:r>
            <a:br>
              <a:rPr lang="en-US" smtClean="0"/>
            </a:br>
            <a:r>
              <a:rPr lang="en-US" smtClean="0"/>
              <a:t> </a:t>
            </a:r>
          </a:p>
        </p:txBody>
      </p:sp>
      <p:pic>
        <p:nvPicPr>
          <p:cNvPr id="2050" name="Picture 14" descr="http://www.psychology-issues.com/images/John-B-Watson.jpg"/>
          <p:cNvPicPr>
            <a:picLocks noChangeAspect="1" noChangeArrowheads="1"/>
          </p:cNvPicPr>
          <p:nvPr/>
        </p:nvPicPr>
        <p:blipFill>
          <a:blip r:embed="rId2" cstate="print"/>
          <a:srcRect/>
          <a:stretch>
            <a:fillRect/>
          </a:stretch>
        </p:blipFill>
        <p:spPr bwMode="auto">
          <a:xfrm>
            <a:off x="6324600" y="2209800"/>
            <a:ext cx="2293408" cy="329557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1295400" y="304800"/>
            <a:ext cx="6186309" cy="923330"/>
          </a:xfrm>
          <a:prstGeom prst="rect">
            <a:avLst/>
          </a:prstGeom>
          <a:noFill/>
        </p:spPr>
        <p:txBody>
          <a:bodyPr wrap="none">
            <a:spAutoFit/>
          </a:bodyPr>
          <a:lstStyle/>
          <a:p>
            <a:pPr algn="ctr">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n-lt"/>
                <a:cs typeface="+mn-cs"/>
              </a:rPr>
              <a:t>Brief Biography </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p:cNvSpPr>
          <p:nvPr>
            <p:ph type="body" idx="1"/>
          </p:nvPr>
        </p:nvSpPr>
        <p:spPr>
          <a:xfrm>
            <a:off x="457200" y="1371600"/>
            <a:ext cx="8229600" cy="3276600"/>
          </a:xfrm>
        </p:spPr>
        <p:txBody>
          <a:bodyPr/>
          <a:lstStyle/>
          <a:p>
            <a:r>
              <a:rPr lang="es-ES" sz="2000" smtClean="0"/>
              <a:t>“Give me a dozen healthy infants, well-formed, and my own specified world to bring them up in and I'll guarantee to take any one at random and train him to become any type of specialist I might select – doctor, lawyer, artist, merchant-chief and, yes, even beggar-man and thief, regardless of his talents, penchants, tendencies, abilities, vocations, and race of his ancestors. I am going beyond my facts and I admit it, but so have the advocates of the contrary and they have been doing it for many thousands of years. [Behaviorism (1930), p. 82]” (4)</a:t>
            </a:r>
            <a:r>
              <a:rPr lang="es-ES" smtClean="0"/>
              <a:t>  </a:t>
            </a:r>
          </a:p>
        </p:txBody>
      </p:sp>
      <p:sp>
        <p:nvSpPr>
          <p:cNvPr id="32770" name="WordArt 4"/>
          <p:cNvSpPr>
            <a:spLocks noChangeArrowheads="1" noChangeShapeType="1" noTextEdit="1"/>
          </p:cNvSpPr>
          <p:nvPr/>
        </p:nvSpPr>
        <p:spPr bwMode="auto">
          <a:xfrm>
            <a:off x="533400" y="381000"/>
            <a:ext cx="7924800" cy="6858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The Dozen Healthy Infants</a:t>
            </a:r>
          </a:p>
        </p:txBody>
      </p:sp>
      <p:pic>
        <p:nvPicPr>
          <p:cNvPr id="32771" name="Picture 6" descr="T629055A"/>
          <p:cNvPicPr>
            <a:picLocks noChangeAspect="1" noChangeArrowheads="1"/>
          </p:cNvPicPr>
          <p:nvPr/>
        </p:nvPicPr>
        <p:blipFill>
          <a:blip r:embed="rId2" cstate="print"/>
          <a:srcRect/>
          <a:stretch>
            <a:fillRect/>
          </a:stretch>
        </p:blipFill>
        <p:spPr bwMode="auto">
          <a:xfrm>
            <a:off x="2438400" y="4572000"/>
            <a:ext cx="2057400" cy="2057400"/>
          </a:xfrm>
          <a:prstGeom prst="rect">
            <a:avLst/>
          </a:prstGeom>
          <a:noFill/>
          <a:ln w="9525">
            <a:noFill/>
            <a:miter lim="800000"/>
            <a:headEnd/>
            <a:tailEnd/>
          </a:ln>
        </p:spPr>
      </p:pic>
      <p:sp>
        <p:nvSpPr>
          <p:cNvPr id="32772" name="AutoShape 7"/>
          <p:cNvSpPr>
            <a:spLocks noChangeArrowheads="1"/>
          </p:cNvSpPr>
          <p:nvPr/>
        </p:nvSpPr>
        <p:spPr bwMode="auto">
          <a:xfrm>
            <a:off x="5334000" y="4724400"/>
            <a:ext cx="1752600" cy="1066800"/>
          </a:xfrm>
          <a:prstGeom prst="wedgeRoundRectCallout">
            <a:avLst>
              <a:gd name="adj1" fmla="val -129259"/>
              <a:gd name="adj2" fmla="val -27380"/>
              <a:gd name="adj3" fmla="val 16667"/>
            </a:avLst>
          </a:prstGeom>
          <a:solidFill>
            <a:schemeClr val="accent1"/>
          </a:solidFill>
          <a:ln w="9525">
            <a:solidFill>
              <a:schemeClr val="tx1"/>
            </a:solidFill>
            <a:miter lim="800000"/>
            <a:headEnd/>
            <a:tailEnd/>
          </a:ln>
        </p:spPr>
        <p:txBody>
          <a:bodyPr/>
          <a:lstStyle/>
          <a:p>
            <a:pPr algn="ctr"/>
            <a:endParaRPr lang="es-ES"/>
          </a:p>
        </p:txBody>
      </p:sp>
      <p:sp>
        <p:nvSpPr>
          <p:cNvPr id="32773" name="Text Box 8"/>
          <p:cNvSpPr txBox="1">
            <a:spLocks noChangeArrowheads="1"/>
          </p:cNvSpPr>
          <p:nvPr/>
        </p:nvSpPr>
        <p:spPr bwMode="auto">
          <a:xfrm>
            <a:off x="5305425" y="4953000"/>
            <a:ext cx="1752600" cy="581025"/>
          </a:xfrm>
          <a:prstGeom prst="rect">
            <a:avLst/>
          </a:prstGeom>
          <a:noFill/>
          <a:ln w="9525">
            <a:noFill/>
            <a:miter lim="800000"/>
            <a:headEnd/>
            <a:tailEnd/>
          </a:ln>
        </p:spPr>
        <p:txBody>
          <a:bodyPr>
            <a:spAutoFit/>
          </a:bodyPr>
          <a:lstStyle/>
          <a:p>
            <a:pPr>
              <a:spcBef>
                <a:spcPct val="50000"/>
              </a:spcBef>
            </a:pPr>
            <a:r>
              <a:rPr lang="es-HN" sz="1600">
                <a:solidFill>
                  <a:schemeClr val="bg1"/>
                </a:solidFill>
              </a:rPr>
              <a:t>Give me a dozen healthy …</a:t>
            </a:r>
            <a:endParaRPr lang="es-ES" sz="160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WordArt 4"/>
          <p:cNvSpPr>
            <a:spLocks noChangeArrowheads="1" noChangeShapeType="1" noTextEdit="1"/>
          </p:cNvSpPr>
          <p:nvPr/>
        </p:nvSpPr>
        <p:spPr bwMode="auto">
          <a:xfrm>
            <a:off x="2667000" y="228600"/>
            <a:ext cx="3429000" cy="6096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Videos</a:t>
            </a:r>
          </a:p>
        </p:txBody>
      </p:sp>
      <p:sp>
        <p:nvSpPr>
          <p:cNvPr id="33794" name="Text Box 9"/>
          <p:cNvSpPr txBox="1">
            <a:spLocks noChangeArrowheads="1"/>
          </p:cNvSpPr>
          <p:nvPr/>
        </p:nvSpPr>
        <p:spPr bwMode="auto">
          <a:xfrm>
            <a:off x="1828800" y="5410200"/>
            <a:ext cx="1905000" cy="366713"/>
          </a:xfrm>
          <a:prstGeom prst="rect">
            <a:avLst/>
          </a:prstGeom>
          <a:noFill/>
          <a:ln w="9525">
            <a:noFill/>
            <a:miter lim="800000"/>
            <a:headEnd/>
            <a:tailEnd/>
          </a:ln>
        </p:spPr>
        <p:txBody>
          <a:bodyPr>
            <a:spAutoFit/>
          </a:bodyPr>
          <a:lstStyle/>
          <a:p>
            <a:pPr>
              <a:spcBef>
                <a:spcPct val="50000"/>
              </a:spcBef>
            </a:pPr>
            <a:endParaRPr lang="es-ES"/>
          </a:p>
        </p:txBody>
      </p:sp>
      <p:grpSp>
        <p:nvGrpSpPr>
          <p:cNvPr id="33795" name="Group 12"/>
          <p:cNvGrpSpPr>
            <a:grpSpLocks/>
          </p:cNvGrpSpPr>
          <p:nvPr/>
        </p:nvGrpSpPr>
        <p:grpSpPr bwMode="auto">
          <a:xfrm>
            <a:off x="1600200" y="2971800"/>
            <a:ext cx="1981200" cy="3338513"/>
            <a:chOff x="1056" y="1536"/>
            <a:chExt cx="1248" cy="2103"/>
          </a:xfrm>
        </p:grpSpPr>
        <p:sp>
          <p:nvSpPr>
            <p:cNvPr id="33801" name="AutoShape 5">
              <a:hlinkClick r:id="rId2" highlightClick="1"/>
            </p:cNvPr>
            <p:cNvSpPr>
              <a:spLocks noChangeArrowheads="1"/>
            </p:cNvSpPr>
            <p:nvPr/>
          </p:nvSpPr>
          <p:spPr bwMode="auto">
            <a:xfrm>
              <a:off x="1056" y="1536"/>
              <a:ext cx="1200" cy="1008"/>
            </a:xfrm>
            <a:prstGeom prst="actionButtonMovie">
              <a:avLst/>
            </a:prstGeom>
            <a:solidFill>
              <a:schemeClr val="accent1"/>
            </a:solidFill>
            <a:ln w="9525">
              <a:noFill/>
              <a:miter lim="800000"/>
              <a:headEnd/>
              <a:tailEnd/>
            </a:ln>
          </p:spPr>
          <p:txBody>
            <a:bodyPr wrap="none" anchor="ctr"/>
            <a:lstStyle/>
            <a:p>
              <a:endParaRPr lang="es-ES"/>
            </a:p>
          </p:txBody>
        </p:sp>
        <p:sp>
          <p:nvSpPr>
            <p:cNvPr id="33802" name="AutoShape 7"/>
            <p:cNvSpPr>
              <a:spLocks noChangeArrowheads="1"/>
            </p:cNvSpPr>
            <p:nvPr/>
          </p:nvSpPr>
          <p:spPr bwMode="auto">
            <a:xfrm>
              <a:off x="1584" y="2736"/>
              <a:ext cx="144" cy="576"/>
            </a:xfrm>
            <a:prstGeom prst="downArrow">
              <a:avLst>
                <a:gd name="adj1" fmla="val 50000"/>
                <a:gd name="adj2" fmla="val 100000"/>
              </a:avLst>
            </a:prstGeom>
            <a:solidFill>
              <a:srgbClr val="FF6600"/>
            </a:solidFill>
            <a:ln w="9525">
              <a:solidFill>
                <a:schemeClr val="tx1"/>
              </a:solidFill>
              <a:miter lim="800000"/>
              <a:headEnd/>
              <a:tailEnd/>
            </a:ln>
          </p:spPr>
          <p:txBody>
            <a:bodyPr wrap="none" anchor="ctr"/>
            <a:lstStyle/>
            <a:p>
              <a:endParaRPr lang="es-ES"/>
            </a:p>
          </p:txBody>
        </p:sp>
        <p:sp>
          <p:nvSpPr>
            <p:cNvPr id="33803" name="Text Box 10"/>
            <p:cNvSpPr txBox="1">
              <a:spLocks noChangeArrowheads="1"/>
            </p:cNvSpPr>
            <p:nvPr/>
          </p:nvSpPr>
          <p:spPr bwMode="auto">
            <a:xfrm>
              <a:off x="1152" y="3408"/>
              <a:ext cx="1152" cy="231"/>
            </a:xfrm>
            <a:prstGeom prst="rect">
              <a:avLst/>
            </a:prstGeom>
            <a:noFill/>
            <a:ln w="9525">
              <a:noFill/>
              <a:miter lim="800000"/>
              <a:headEnd/>
              <a:tailEnd/>
            </a:ln>
          </p:spPr>
          <p:txBody>
            <a:bodyPr>
              <a:spAutoFit/>
            </a:bodyPr>
            <a:lstStyle/>
            <a:p>
              <a:pPr>
                <a:spcBef>
                  <a:spcPct val="50000"/>
                </a:spcBef>
              </a:pPr>
              <a:r>
                <a:rPr lang="es-HN"/>
                <a:t>Original Video</a:t>
              </a:r>
              <a:endParaRPr lang="es-ES"/>
            </a:p>
          </p:txBody>
        </p:sp>
      </p:grpSp>
      <p:grpSp>
        <p:nvGrpSpPr>
          <p:cNvPr id="33796" name="Group 13"/>
          <p:cNvGrpSpPr>
            <a:grpSpLocks/>
          </p:cNvGrpSpPr>
          <p:nvPr/>
        </p:nvGrpSpPr>
        <p:grpSpPr bwMode="auto">
          <a:xfrm>
            <a:off x="4114800" y="2971800"/>
            <a:ext cx="4724400" cy="3675063"/>
            <a:chOff x="2640" y="1536"/>
            <a:chExt cx="2976" cy="2315"/>
          </a:xfrm>
        </p:grpSpPr>
        <p:sp>
          <p:nvSpPr>
            <p:cNvPr id="33798" name="AutoShape 6">
              <a:hlinkClick r:id="rId3" highlightClick="1"/>
            </p:cNvPr>
            <p:cNvSpPr>
              <a:spLocks noChangeArrowheads="1"/>
            </p:cNvSpPr>
            <p:nvPr/>
          </p:nvSpPr>
          <p:spPr bwMode="auto">
            <a:xfrm>
              <a:off x="3408" y="1536"/>
              <a:ext cx="1200" cy="1008"/>
            </a:xfrm>
            <a:prstGeom prst="actionButtonMovie">
              <a:avLst/>
            </a:prstGeom>
            <a:solidFill>
              <a:schemeClr val="accent1"/>
            </a:solidFill>
            <a:ln w="9525">
              <a:noFill/>
              <a:miter lim="800000"/>
              <a:headEnd/>
              <a:tailEnd/>
            </a:ln>
          </p:spPr>
          <p:txBody>
            <a:bodyPr wrap="none" anchor="ctr"/>
            <a:lstStyle/>
            <a:p>
              <a:endParaRPr lang="es-ES"/>
            </a:p>
          </p:txBody>
        </p:sp>
        <p:sp>
          <p:nvSpPr>
            <p:cNvPr id="33799" name="AutoShape 8"/>
            <p:cNvSpPr>
              <a:spLocks noChangeArrowheads="1"/>
            </p:cNvSpPr>
            <p:nvPr/>
          </p:nvSpPr>
          <p:spPr bwMode="auto">
            <a:xfrm>
              <a:off x="3984" y="2688"/>
              <a:ext cx="144" cy="576"/>
            </a:xfrm>
            <a:prstGeom prst="downArrow">
              <a:avLst>
                <a:gd name="adj1" fmla="val 50000"/>
                <a:gd name="adj2" fmla="val 100000"/>
              </a:avLst>
            </a:prstGeom>
            <a:solidFill>
              <a:srgbClr val="FF6600"/>
            </a:solidFill>
            <a:ln w="9525">
              <a:solidFill>
                <a:schemeClr val="tx1"/>
              </a:solidFill>
              <a:miter lim="800000"/>
              <a:headEnd/>
              <a:tailEnd/>
            </a:ln>
          </p:spPr>
          <p:txBody>
            <a:bodyPr wrap="none" anchor="ctr"/>
            <a:lstStyle/>
            <a:p>
              <a:endParaRPr lang="es-ES"/>
            </a:p>
          </p:txBody>
        </p:sp>
        <p:sp>
          <p:nvSpPr>
            <p:cNvPr id="33800" name="Text Box 11"/>
            <p:cNvSpPr txBox="1">
              <a:spLocks noChangeArrowheads="1"/>
            </p:cNvSpPr>
            <p:nvPr/>
          </p:nvSpPr>
          <p:spPr bwMode="auto">
            <a:xfrm>
              <a:off x="2640" y="3360"/>
              <a:ext cx="2976" cy="491"/>
            </a:xfrm>
            <a:prstGeom prst="rect">
              <a:avLst/>
            </a:prstGeom>
            <a:noFill/>
            <a:ln w="9525">
              <a:noFill/>
              <a:miter lim="800000"/>
              <a:headEnd/>
              <a:tailEnd/>
            </a:ln>
          </p:spPr>
          <p:txBody>
            <a:bodyPr>
              <a:spAutoFit/>
            </a:bodyPr>
            <a:lstStyle/>
            <a:p>
              <a:pPr algn="ctr">
                <a:spcBef>
                  <a:spcPct val="50000"/>
                </a:spcBef>
              </a:pPr>
              <a:r>
                <a:rPr lang="es-HN"/>
                <a:t>Home-made video</a:t>
              </a:r>
            </a:p>
            <a:p>
              <a:pPr algn="ctr">
                <a:spcBef>
                  <a:spcPct val="50000"/>
                </a:spcBef>
              </a:pPr>
              <a:r>
                <a:rPr lang="es-HN"/>
                <a:t>(Jose Miguel &amp; Jean Pierre in 10th grade)</a:t>
              </a:r>
              <a:endParaRPr lang="es-ES"/>
            </a:p>
          </p:txBody>
        </p:sp>
      </p:grpSp>
      <p:pic>
        <p:nvPicPr>
          <p:cNvPr id="33797" name="Picture 15" descr="little_albert"/>
          <p:cNvPicPr>
            <a:picLocks noChangeAspect="1" noChangeArrowheads="1"/>
          </p:cNvPicPr>
          <p:nvPr/>
        </p:nvPicPr>
        <p:blipFill>
          <a:blip r:embed="rId4" cstate="print"/>
          <a:srcRect/>
          <a:stretch>
            <a:fillRect/>
          </a:stretch>
        </p:blipFill>
        <p:spPr bwMode="auto">
          <a:xfrm>
            <a:off x="3733800" y="1066800"/>
            <a:ext cx="1350963" cy="18288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p:cNvSpPr>
          <p:nvPr>
            <p:ph type="body" idx="1"/>
          </p:nvPr>
        </p:nvSpPr>
        <p:spPr>
          <a:xfrm>
            <a:off x="228600" y="1143000"/>
            <a:ext cx="8534400" cy="5486400"/>
          </a:xfrm>
        </p:spPr>
        <p:txBody>
          <a:bodyPr/>
          <a:lstStyle/>
          <a:p>
            <a:pPr marL="436563" indent="-400050">
              <a:lnSpc>
                <a:spcPct val="90000"/>
              </a:lnSpc>
              <a:spcAft>
                <a:spcPct val="30000"/>
              </a:spcAft>
              <a:buFont typeface="Wingdings 2" pitchFamily="18" charset="2"/>
              <a:buAutoNum type="arabicPeriod"/>
            </a:pPr>
            <a:r>
              <a:rPr lang="en-US" sz="2100" smtClean="0">
                <a:hlinkClick r:id="rId2"/>
              </a:rPr>
              <a:t>http://www.funderstanding.com/content/behaviorism</a:t>
            </a:r>
            <a:r>
              <a:rPr lang="en-US" sz="2100" smtClean="0"/>
              <a:t> </a:t>
            </a:r>
            <a:endParaRPr lang="en-US" sz="2100" smtClean="0">
              <a:hlinkClick r:id="rId3"/>
            </a:endParaRPr>
          </a:p>
          <a:p>
            <a:pPr marL="436563" indent="-400050">
              <a:lnSpc>
                <a:spcPct val="90000"/>
              </a:lnSpc>
              <a:spcAft>
                <a:spcPct val="30000"/>
              </a:spcAft>
              <a:buFont typeface="Wingdings 2" pitchFamily="18" charset="2"/>
              <a:buAutoNum type="arabicPeriod"/>
            </a:pPr>
            <a:r>
              <a:rPr lang="en-US" sz="2100" smtClean="0">
                <a:hlinkClick r:id="rId3"/>
              </a:rPr>
              <a:t>http://psychology.about.com/od/historyofpsychology/a/psychistory_3.htm</a:t>
            </a:r>
            <a:endParaRPr lang="en-US" sz="2100" smtClean="0">
              <a:hlinkClick r:id="rId4"/>
            </a:endParaRPr>
          </a:p>
          <a:p>
            <a:pPr marL="436563" indent="-400050">
              <a:lnSpc>
                <a:spcPct val="90000"/>
              </a:lnSpc>
              <a:spcAft>
                <a:spcPct val="30000"/>
              </a:spcAft>
              <a:buFont typeface="Wingdings 2" pitchFamily="18" charset="2"/>
              <a:buAutoNum type="arabicPeriod"/>
            </a:pPr>
            <a:r>
              <a:rPr lang="en-US" sz="2100" smtClean="0">
                <a:hlinkClick r:id="rId4"/>
              </a:rPr>
              <a:t>http://www.betterlucktomorrow.com/character_sites/steve/Little%20Albert.htm</a:t>
            </a:r>
            <a:r>
              <a:rPr lang="es-ES" sz="2100" smtClean="0"/>
              <a:t> </a:t>
            </a:r>
          </a:p>
          <a:p>
            <a:pPr marL="436563" indent="-400050">
              <a:lnSpc>
                <a:spcPct val="90000"/>
              </a:lnSpc>
              <a:spcAft>
                <a:spcPct val="30000"/>
              </a:spcAft>
              <a:buFont typeface="Wingdings 2" pitchFamily="18" charset="2"/>
              <a:buAutoNum type="arabicPeriod"/>
            </a:pPr>
            <a:r>
              <a:rPr lang="en-US" sz="2100" smtClean="0">
                <a:hlinkClick r:id="rId5"/>
              </a:rPr>
              <a:t>http://en.wikipedia.org/wiki/John_B._Watson</a:t>
            </a:r>
            <a:endParaRPr lang="en-US" sz="2100" smtClean="0"/>
          </a:p>
          <a:p>
            <a:pPr marL="436563" indent="-400050">
              <a:lnSpc>
                <a:spcPct val="90000"/>
              </a:lnSpc>
              <a:spcAft>
                <a:spcPct val="30000"/>
              </a:spcAft>
              <a:buFont typeface="Wingdings 2" pitchFamily="18" charset="2"/>
              <a:buAutoNum type="arabicPeriod"/>
            </a:pPr>
            <a:r>
              <a:rPr lang="en-US" sz="2100" smtClean="0">
                <a:hlinkClick r:id="rId6"/>
              </a:rPr>
              <a:t>http://facweb.furman.edu/~einstein/watson/watson2.htm</a:t>
            </a:r>
            <a:endParaRPr lang="en-US" sz="2100" smtClean="0"/>
          </a:p>
          <a:p>
            <a:pPr marL="436563" indent="-400050">
              <a:lnSpc>
                <a:spcPct val="90000"/>
              </a:lnSpc>
              <a:spcAft>
                <a:spcPct val="30000"/>
              </a:spcAft>
              <a:buFont typeface="Wingdings 2" pitchFamily="18" charset="2"/>
              <a:buAutoNum type="arabicPeriod"/>
            </a:pPr>
            <a:r>
              <a:rPr lang="en-US" sz="2100" smtClean="0">
                <a:hlinkClick r:id="rId7"/>
              </a:rPr>
              <a:t>http://psychology.about.com/b/2008/02/09/257235.htm</a:t>
            </a:r>
            <a:endParaRPr lang="en-US" sz="2100" smtClean="0"/>
          </a:p>
          <a:p>
            <a:pPr marL="436563" indent="-400050">
              <a:lnSpc>
                <a:spcPct val="90000"/>
              </a:lnSpc>
              <a:spcAft>
                <a:spcPct val="30000"/>
              </a:spcAft>
              <a:buFont typeface="Wingdings 2" pitchFamily="18" charset="2"/>
              <a:buAutoNum type="arabicPeriod"/>
            </a:pPr>
            <a:r>
              <a:rPr lang="en-US" sz="2100" smtClean="0">
                <a:hlinkClick r:id="rId8"/>
              </a:rPr>
              <a:t>http://education.stateuniversity.com/pages/2543/Watson-John-B-1878-1958.html</a:t>
            </a:r>
            <a:endParaRPr lang="en-US" sz="2100" smtClean="0"/>
          </a:p>
          <a:p>
            <a:pPr marL="436563" indent="-400050">
              <a:lnSpc>
                <a:spcPct val="90000"/>
              </a:lnSpc>
              <a:spcAft>
                <a:spcPct val="30000"/>
              </a:spcAft>
              <a:buFont typeface="Wingdings 2" pitchFamily="18" charset="2"/>
              <a:buAutoNum type="arabicPeriod"/>
            </a:pPr>
            <a:r>
              <a:rPr lang="es-ES" sz="2100" smtClean="0">
                <a:hlinkClick r:id="rId9"/>
              </a:rPr>
              <a:t>http://www.youtube.com/watch?v=aDoCsIgIEdA</a:t>
            </a:r>
            <a:endParaRPr lang="es-ES" sz="2100" smtClean="0"/>
          </a:p>
          <a:p>
            <a:pPr marL="436563" indent="-400050">
              <a:lnSpc>
                <a:spcPct val="90000"/>
              </a:lnSpc>
              <a:spcAft>
                <a:spcPct val="30000"/>
              </a:spcAft>
              <a:buFont typeface="Wingdings 2" pitchFamily="18" charset="2"/>
              <a:buAutoNum type="arabicPeriod"/>
            </a:pPr>
            <a:r>
              <a:rPr lang="es-ES" sz="2100" smtClean="0">
                <a:hlinkClick r:id="rId10"/>
              </a:rPr>
              <a:t>http://www.brynmawr.edu/Acads/Psych/rwozniak/watson.html</a:t>
            </a:r>
            <a:endParaRPr lang="es-ES" sz="2100" smtClean="0"/>
          </a:p>
          <a:p>
            <a:pPr marL="436563" indent="-400050">
              <a:lnSpc>
                <a:spcPct val="90000"/>
              </a:lnSpc>
            </a:pPr>
            <a:endParaRPr lang="es-ES" sz="2100" smtClean="0"/>
          </a:p>
        </p:txBody>
      </p:sp>
      <p:sp>
        <p:nvSpPr>
          <p:cNvPr id="34818" name="WordArt 4"/>
          <p:cNvSpPr>
            <a:spLocks noChangeArrowheads="1" noChangeShapeType="1" noTextEdit="1"/>
          </p:cNvSpPr>
          <p:nvPr/>
        </p:nvSpPr>
        <p:spPr bwMode="auto">
          <a:xfrm>
            <a:off x="2362200" y="304800"/>
            <a:ext cx="4495800" cy="5238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Works Cited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2"/>
          <p:cNvSpPr>
            <a:spLocks noGrp="1"/>
          </p:cNvSpPr>
          <p:nvPr>
            <p:ph idx="1"/>
          </p:nvPr>
        </p:nvSpPr>
        <p:spPr>
          <a:xfrm>
            <a:off x="457200" y="381000"/>
            <a:ext cx="7467600" cy="3505200"/>
          </a:xfrm>
        </p:spPr>
        <p:txBody>
          <a:bodyPr/>
          <a:lstStyle/>
          <a:p>
            <a:pPr eaLnBrk="1" hangingPunct="1"/>
            <a:r>
              <a:rPr lang="en-US" sz="2400" smtClean="0"/>
              <a:t>Watson grew up in Greenville, South Carolina and went to </a:t>
            </a:r>
            <a:r>
              <a:rPr lang="en-US" sz="2400" i="1" smtClean="0"/>
              <a:t>Furman University</a:t>
            </a:r>
            <a:r>
              <a:rPr lang="en-US" sz="2400" smtClean="0"/>
              <a:t> there. </a:t>
            </a:r>
          </a:p>
          <a:p>
            <a:pPr eaLnBrk="1" hangingPunct="1"/>
            <a:r>
              <a:rPr lang="en-US" sz="2400" smtClean="0"/>
              <a:t>He entered college at the age of 16 and when he was 21, he left with a masters degree.</a:t>
            </a:r>
          </a:p>
          <a:p>
            <a:pPr eaLnBrk="1" hangingPunct="1"/>
            <a:r>
              <a:rPr lang="en-US" sz="2400" smtClean="0"/>
              <a:t>In 1958 at age 80, shortly after receiving a citation from the American Psychological Association for his contributions to psychology, he died. </a:t>
            </a:r>
          </a:p>
          <a:p>
            <a:pPr eaLnBrk="1" hangingPunct="1"/>
            <a:endParaRPr lang="en-US" smtClean="0"/>
          </a:p>
          <a:p>
            <a:pPr eaLnBrk="1" hangingPunct="1"/>
            <a:endParaRPr lang="en-US" smtClean="0"/>
          </a:p>
        </p:txBody>
      </p:sp>
      <p:pic>
        <p:nvPicPr>
          <p:cNvPr id="3074" name="Picture 3" descr="http://facweb.furman.edu/~einstein/watson/jbwhous.jpg"/>
          <p:cNvPicPr>
            <a:picLocks noChangeAspect="1" noChangeArrowheads="1"/>
          </p:cNvPicPr>
          <p:nvPr/>
        </p:nvPicPr>
        <p:blipFill>
          <a:blip r:embed="rId2" cstate="print"/>
          <a:srcRect/>
          <a:stretch>
            <a:fillRect/>
          </a:stretch>
        </p:blipFill>
        <p:spPr bwMode="auto">
          <a:xfrm>
            <a:off x="2667000" y="3429000"/>
            <a:ext cx="3435927" cy="2438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5363" name="Rectangle 3"/>
          <p:cNvSpPr>
            <a:spLocks noChangeArrowheads="1"/>
          </p:cNvSpPr>
          <p:nvPr/>
        </p:nvSpPr>
        <p:spPr bwMode="auto">
          <a:xfrm>
            <a:off x="354013" y="6088063"/>
            <a:ext cx="8534400" cy="646112"/>
          </a:xfrm>
          <a:prstGeom prst="rect">
            <a:avLst/>
          </a:prstGeom>
          <a:noFill/>
          <a:ln w="9525">
            <a:noFill/>
            <a:miter lim="800000"/>
            <a:headEnd/>
            <a:tailEnd/>
          </a:ln>
        </p:spPr>
        <p:txBody>
          <a:bodyPr anchor="ctr">
            <a:spAutoFit/>
          </a:bodyPr>
          <a:lstStyle/>
          <a:p>
            <a:r>
              <a:rPr lang="en-US">
                <a:cs typeface="Times New Roman" pitchFamily="18" charset="0"/>
              </a:rPr>
              <a:t>This is a photo of the house in which Watson lived as a child.  The house is still in existence, about 5 minutes north of Furman off of SC highway 276.</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a:spLocks noGrp="1"/>
          </p:cNvSpPr>
          <p:nvPr>
            <p:ph idx="1"/>
          </p:nvPr>
        </p:nvSpPr>
        <p:spPr>
          <a:xfrm>
            <a:off x="3200400" y="304800"/>
            <a:ext cx="5562600" cy="6096000"/>
          </a:xfrm>
        </p:spPr>
        <p:txBody>
          <a:bodyPr/>
          <a:lstStyle/>
          <a:p>
            <a:pPr eaLnBrk="1" hangingPunct="1">
              <a:spcAft>
                <a:spcPts val="1000"/>
              </a:spcAft>
            </a:pPr>
            <a:r>
              <a:rPr lang="en-US" sz="2000" smtClean="0"/>
              <a:t>In 1913, Watson published the article "Psychology as the Behaviorist Views It" — sometimes called "The Behaviorist Manifesto". In this article, Watson mainly explains the characteristics of his new philosophy known as “behaviorism”. </a:t>
            </a:r>
          </a:p>
          <a:p>
            <a:pPr eaLnBrk="1" hangingPunct="1">
              <a:spcAft>
                <a:spcPts val="1000"/>
              </a:spcAft>
            </a:pPr>
            <a:r>
              <a:rPr lang="en-US" sz="2000" smtClean="0"/>
              <a:t>Watson stopped writing for popular audiences in 1936, and retired from advertising at about age 65.</a:t>
            </a:r>
          </a:p>
          <a:p>
            <a:pPr eaLnBrk="1" hangingPunct="1">
              <a:spcAft>
                <a:spcPts val="1000"/>
              </a:spcAft>
            </a:pPr>
            <a:r>
              <a:rPr lang="en-US" sz="2000" smtClean="0"/>
              <a:t>His wife, Rosalie Rayner died in 1935 at the age of 36. Many people say that Watson lived in a farm with a female companion until his death.</a:t>
            </a:r>
          </a:p>
          <a:p>
            <a:pPr eaLnBrk="1" hangingPunct="1">
              <a:spcAft>
                <a:spcPts val="1000"/>
              </a:spcAft>
            </a:pPr>
            <a:r>
              <a:rPr lang="en-US" sz="2000" smtClean="0"/>
              <a:t>Rumored</a:t>
            </a:r>
            <a:r>
              <a:rPr lang="en-US" sz="2000" baseline="30000" smtClean="0"/>
              <a:t> </a:t>
            </a:r>
            <a:r>
              <a:rPr lang="en-US" sz="2000" smtClean="0"/>
              <a:t>to be a heavy drinker, Watson gave up alcohol on the advice of a close friend and was able to have good, healthy life until his last day.</a:t>
            </a:r>
          </a:p>
        </p:txBody>
      </p:sp>
      <p:pic>
        <p:nvPicPr>
          <p:cNvPr id="21506" name="Picture 2" descr="jbwwife2.jpg">
            <a:hlinkClick r:id="rId2"/>
          </p:cNvPr>
          <p:cNvPicPr>
            <a:picLocks noChangeAspect="1" noChangeArrowheads="1"/>
          </p:cNvPicPr>
          <p:nvPr/>
        </p:nvPicPr>
        <p:blipFill>
          <a:blip r:embed="rId3" cstate="print"/>
          <a:srcRect/>
          <a:stretch>
            <a:fillRect/>
          </a:stretch>
        </p:blipFill>
        <p:spPr bwMode="auto">
          <a:xfrm>
            <a:off x="381000" y="1295400"/>
            <a:ext cx="2667000" cy="3832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387" name="TextBox 4"/>
          <p:cNvSpPr txBox="1">
            <a:spLocks noChangeArrowheads="1"/>
          </p:cNvSpPr>
          <p:nvPr/>
        </p:nvSpPr>
        <p:spPr bwMode="auto">
          <a:xfrm>
            <a:off x="457200" y="5257800"/>
            <a:ext cx="2667000" cy="276225"/>
          </a:xfrm>
          <a:prstGeom prst="rect">
            <a:avLst/>
          </a:prstGeom>
          <a:noFill/>
          <a:ln w="9525">
            <a:noFill/>
            <a:miter lim="800000"/>
            <a:headEnd/>
            <a:tailEnd/>
          </a:ln>
        </p:spPr>
        <p:txBody>
          <a:bodyPr>
            <a:spAutoFit/>
          </a:bodyPr>
          <a:lstStyle/>
          <a:p>
            <a:pPr algn="just"/>
            <a:r>
              <a:rPr lang="en-US" sz="1200"/>
              <a:t>John Watson and Rosalie Rayner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2"/>
          <p:cNvSpPr>
            <a:spLocks noGrp="1"/>
          </p:cNvSpPr>
          <p:nvPr>
            <p:ph idx="1"/>
          </p:nvPr>
        </p:nvSpPr>
        <p:spPr>
          <a:xfrm>
            <a:off x="304800" y="1219200"/>
            <a:ext cx="5715000" cy="5257800"/>
          </a:xfrm>
        </p:spPr>
        <p:txBody>
          <a:bodyPr/>
          <a:lstStyle/>
          <a:p>
            <a:pPr eaLnBrk="1" hangingPunct="1">
              <a:spcAft>
                <a:spcPts val="1200"/>
              </a:spcAft>
            </a:pPr>
            <a:r>
              <a:rPr lang="en-US" sz="2400" smtClean="0"/>
              <a:t>The combined influence of Dewey, Angell, Donaldson and Loeb led Watson to develop a highly descriptive, objective approach to the analysis of behavior that he would later call "behaviorism." </a:t>
            </a:r>
          </a:p>
          <a:p>
            <a:pPr eaLnBrk="1" hangingPunct="1">
              <a:spcAft>
                <a:spcPts val="1200"/>
              </a:spcAft>
            </a:pPr>
            <a:r>
              <a:rPr lang="en-US" sz="2400" smtClean="0"/>
              <a:t>The reflex studies of the russian psychologists, Ivan Mikhailovich Sechenov and Vladimir Bekhterev were particularly very influential in Watson’s works.</a:t>
            </a:r>
          </a:p>
        </p:txBody>
      </p:sp>
      <p:sp>
        <p:nvSpPr>
          <p:cNvPr id="4" name="Rectangle 3"/>
          <p:cNvSpPr/>
          <p:nvPr/>
        </p:nvSpPr>
        <p:spPr>
          <a:xfrm>
            <a:off x="533400" y="228600"/>
            <a:ext cx="5647700" cy="923330"/>
          </a:xfrm>
          <a:prstGeom prst="rect">
            <a:avLst/>
          </a:prstGeom>
          <a:noFill/>
        </p:spPr>
        <p:txBody>
          <a:bodyPr wrap="none">
            <a:spAutoFit/>
          </a:bodyPr>
          <a:lstStyle/>
          <a:p>
            <a:pPr algn="ctr">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mn-cs"/>
              </a:rPr>
              <a:t>His Influences </a:t>
            </a:r>
          </a:p>
        </p:txBody>
      </p:sp>
      <p:pic>
        <p:nvPicPr>
          <p:cNvPr id="17411" name="Picture 4" descr="El Filósofo Educacionista">
            <a:hlinkClick r:id="rId2"/>
          </p:cNvPr>
          <p:cNvPicPr>
            <a:picLocks noChangeAspect="1" noChangeArrowheads="1"/>
          </p:cNvPicPr>
          <p:nvPr/>
        </p:nvPicPr>
        <p:blipFill>
          <a:blip r:embed="rId3" cstate="print"/>
          <a:srcRect/>
          <a:stretch>
            <a:fillRect/>
          </a:stretch>
        </p:blipFill>
        <p:spPr bwMode="auto">
          <a:xfrm>
            <a:off x="6248400" y="990600"/>
            <a:ext cx="2236788" cy="2552700"/>
          </a:xfrm>
          <a:prstGeom prst="rect">
            <a:avLst/>
          </a:prstGeom>
          <a:noFill/>
          <a:ln w="9525">
            <a:noFill/>
            <a:miter lim="800000"/>
            <a:headEnd/>
            <a:tailEnd/>
          </a:ln>
        </p:spPr>
      </p:pic>
      <p:sp>
        <p:nvSpPr>
          <p:cNvPr id="17412" name="TextBox 9"/>
          <p:cNvSpPr txBox="1">
            <a:spLocks noChangeArrowheads="1"/>
          </p:cNvSpPr>
          <p:nvPr/>
        </p:nvSpPr>
        <p:spPr bwMode="auto">
          <a:xfrm>
            <a:off x="6705600" y="3581400"/>
            <a:ext cx="1447800" cy="276225"/>
          </a:xfrm>
          <a:prstGeom prst="rect">
            <a:avLst/>
          </a:prstGeom>
          <a:noFill/>
          <a:ln w="9525">
            <a:noFill/>
            <a:miter lim="800000"/>
            <a:headEnd/>
            <a:tailEnd/>
          </a:ln>
        </p:spPr>
        <p:txBody>
          <a:bodyPr>
            <a:spAutoFit/>
          </a:bodyPr>
          <a:lstStyle/>
          <a:p>
            <a:r>
              <a:rPr lang="en-US" sz="1200"/>
              <a:t>John Dewey</a:t>
            </a:r>
          </a:p>
        </p:txBody>
      </p:sp>
      <p:pic>
        <p:nvPicPr>
          <p:cNvPr id="17413" name="Picture 6" descr="http://dic.academic.ru/pictures/wiki/files/115/sechenov.jpg">
            <a:hlinkClick r:id="rId4" tooltip="Иван Сеченов"/>
          </p:cNvPr>
          <p:cNvPicPr>
            <a:picLocks noChangeAspect="1" noChangeArrowheads="1"/>
          </p:cNvPicPr>
          <p:nvPr/>
        </p:nvPicPr>
        <p:blipFill>
          <a:blip r:embed="rId5" cstate="print"/>
          <a:srcRect/>
          <a:stretch>
            <a:fillRect/>
          </a:stretch>
        </p:blipFill>
        <p:spPr bwMode="auto">
          <a:xfrm>
            <a:off x="6400800" y="4038600"/>
            <a:ext cx="1905000" cy="2540000"/>
          </a:xfrm>
          <a:prstGeom prst="rect">
            <a:avLst/>
          </a:prstGeom>
          <a:noFill/>
          <a:ln w="9525">
            <a:noFill/>
            <a:miter lim="800000"/>
            <a:headEnd/>
            <a:tailEnd/>
          </a:ln>
        </p:spPr>
      </p:pic>
      <p:sp>
        <p:nvSpPr>
          <p:cNvPr id="17414" name="TextBox 11"/>
          <p:cNvSpPr txBox="1">
            <a:spLocks noChangeArrowheads="1"/>
          </p:cNvSpPr>
          <p:nvPr/>
        </p:nvSpPr>
        <p:spPr bwMode="auto">
          <a:xfrm>
            <a:off x="5029200" y="6096000"/>
            <a:ext cx="1447800" cy="461963"/>
          </a:xfrm>
          <a:prstGeom prst="rect">
            <a:avLst/>
          </a:prstGeom>
          <a:noFill/>
          <a:ln w="9525">
            <a:noFill/>
            <a:miter lim="800000"/>
            <a:headEnd/>
            <a:tailEnd/>
          </a:ln>
        </p:spPr>
        <p:txBody>
          <a:bodyPr>
            <a:spAutoFit/>
          </a:bodyPr>
          <a:lstStyle/>
          <a:p>
            <a:r>
              <a:rPr lang="en-US" sz="1200"/>
              <a:t>Ivan Mikhailovich Sechenov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a:spLocks noGrp="1"/>
          </p:cNvSpPr>
          <p:nvPr>
            <p:ph idx="1"/>
          </p:nvPr>
        </p:nvSpPr>
        <p:spPr>
          <a:xfrm>
            <a:off x="304800" y="990600"/>
            <a:ext cx="8458200" cy="4525963"/>
          </a:xfrm>
        </p:spPr>
        <p:txBody>
          <a:bodyPr/>
          <a:lstStyle/>
          <a:p>
            <a:pPr eaLnBrk="1" hangingPunct="1"/>
            <a:r>
              <a:rPr lang="en-US" sz="2400" smtClean="0"/>
              <a:t>Watson’s work was based on the experiments of Ivan Pavlov, who had studied animals’ responses to conditioning. </a:t>
            </a:r>
          </a:p>
          <a:p>
            <a:pPr eaLnBrk="1" hangingPunct="1"/>
            <a:r>
              <a:rPr lang="en-US" sz="2400" smtClean="0"/>
              <a:t>He became interested in the work of Ivan Pavlov and included a brief summary of Pavlov’s works in his major works. </a:t>
            </a:r>
          </a:p>
          <a:p>
            <a:pPr eaLnBrk="1" hangingPunct="1"/>
            <a:r>
              <a:rPr lang="en-US" sz="2400" smtClean="0"/>
              <a:t>Pavlov believed, as Watson was later to emphasize, that humans react to stimuli in the same way.</a:t>
            </a:r>
          </a:p>
        </p:txBody>
      </p:sp>
      <p:pic>
        <p:nvPicPr>
          <p:cNvPr id="4" name="Picture 2" descr="http://media-2.web.britannica.com/eb-media/93/9693-004-78E28DB4.jpg"/>
          <p:cNvPicPr>
            <a:picLocks noChangeAspect="1" noChangeArrowheads="1"/>
          </p:cNvPicPr>
          <p:nvPr/>
        </p:nvPicPr>
        <p:blipFill>
          <a:blip r:embed="rId2" cstate="print"/>
          <a:srcRect/>
          <a:stretch>
            <a:fillRect/>
          </a:stretch>
        </p:blipFill>
        <p:spPr bwMode="auto">
          <a:xfrm>
            <a:off x="1524000" y="4267200"/>
            <a:ext cx="1877568" cy="2438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ectangle 4"/>
          <p:cNvSpPr/>
          <p:nvPr/>
        </p:nvSpPr>
        <p:spPr>
          <a:xfrm>
            <a:off x="-304800" y="152400"/>
            <a:ext cx="9906000" cy="830997"/>
          </a:xfrm>
          <a:prstGeom prst="rect">
            <a:avLst/>
          </a:prstGeom>
          <a:noFill/>
        </p:spPr>
        <p:txBody>
          <a:bodyPr>
            <a:spAutoFit/>
          </a:bodyPr>
          <a:lstStyle/>
          <a:p>
            <a:pPr algn="ctr">
              <a:defRPr/>
            </a:pPr>
            <a:r>
              <a:rPr lang="en-US" sz="48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mn-cs"/>
              </a:rPr>
              <a:t>Ivan Pavlov’s Influence</a:t>
            </a:r>
          </a:p>
        </p:txBody>
      </p:sp>
      <p:sp>
        <p:nvSpPr>
          <p:cNvPr id="18436" name="TextBox 6"/>
          <p:cNvSpPr txBox="1">
            <a:spLocks noChangeArrowheads="1"/>
          </p:cNvSpPr>
          <p:nvPr/>
        </p:nvSpPr>
        <p:spPr bwMode="auto">
          <a:xfrm>
            <a:off x="3810000" y="5715000"/>
            <a:ext cx="1295400" cy="338138"/>
          </a:xfrm>
          <a:prstGeom prst="rect">
            <a:avLst/>
          </a:prstGeom>
          <a:noFill/>
          <a:ln w="9525">
            <a:noFill/>
            <a:miter lim="800000"/>
            <a:headEnd/>
            <a:tailEnd/>
          </a:ln>
        </p:spPr>
        <p:txBody>
          <a:bodyPr>
            <a:spAutoFit/>
          </a:bodyPr>
          <a:lstStyle/>
          <a:p>
            <a:r>
              <a:rPr lang="en-US" sz="1600"/>
              <a:t>Ivan Pavlov</a:t>
            </a:r>
          </a:p>
        </p:txBody>
      </p:sp>
      <p:pic>
        <p:nvPicPr>
          <p:cNvPr id="34818" name="Picture 2" descr="http://brandingadvice.typepad.com/photos/uncategorized/pavlovsbeagle.jpg"/>
          <p:cNvPicPr>
            <a:picLocks noChangeAspect="1" noChangeArrowheads="1"/>
          </p:cNvPicPr>
          <p:nvPr/>
        </p:nvPicPr>
        <p:blipFill>
          <a:blip r:embed="rId3" cstate="print"/>
          <a:srcRect/>
          <a:stretch>
            <a:fillRect/>
          </a:stretch>
        </p:blipFill>
        <p:spPr bwMode="auto">
          <a:xfrm>
            <a:off x="5410200" y="4267200"/>
            <a:ext cx="1715678" cy="2311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Right Arrow 8"/>
          <p:cNvSpPr/>
          <p:nvPr/>
        </p:nvSpPr>
        <p:spPr>
          <a:xfrm>
            <a:off x="3810000" y="5181600"/>
            <a:ext cx="1295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2895600" y="1981200"/>
            <a:ext cx="6096000" cy="4572000"/>
          </a:xfrm>
        </p:spPr>
        <p:txBody>
          <a:bodyPr/>
          <a:lstStyle/>
          <a:p>
            <a:pPr eaLnBrk="1" hangingPunct="1">
              <a:spcAft>
                <a:spcPts val="1200"/>
              </a:spcAft>
            </a:pPr>
            <a:r>
              <a:rPr lang="en-US" sz="2600" smtClean="0"/>
              <a:t>Behaviorism is associated today with the name of B.F. Skinner, who made his reputation by testing Watson’s theories in the laboratory.</a:t>
            </a:r>
          </a:p>
          <a:p>
            <a:pPr eaLnBrk="1" hangingPunct="1">
              <a:spcAft>
                <a:spcPts val="1200"/>
              </a:spcAft>
            </a:pPr>
            <a:r>
              <a:rPr lang="en-US" sz="2600" smtClean="0"/>
              <a:t>His studies led him to reject Watson’s almost exclusive emphasis on reflexes and conditioning.</a:t>
            </a:r>
          </a:p>
          <a:p>
            <a:pPr eaLnBrk="1" hangingPunct="1">
              <a:spcAft>
                <a:spcPts val="1200"/>
              </a:spcAft>
            </a:pPr>
            <a:r>
              <a:rPr lang="en-US" sz="2600" smtClean="0"/>
              <a:t>Skinner developed the theory of “operant conditioning.”</a:t>
            </a:r>
          </a:p>
        </p:txBody>
      </p:sp>
      <p:sp>
        <p:nvSpPr>
          <p:cNvPr id="4" name="Rectangle 3"/>
          <p:cNvSpPr/>
          <p:nvPr/>
        </p:nvSpPr>
        <p:spPr>
          <a:xfrm>
            <a:off x="2819400" y="228600"/>
            <a:ext cx="6324600" cy="1446550"/>
          </a:xfrm>
          <a:prstGeom prst="rect">
            <a:avLst/>
          </a:prstGeom>
          <a:noFill/>
        </p:spPr>
        <p:txBody>
          <a:bodyPr>
            <a:spAutoFit/>
          </a:bodyPr>
          <a:lstStyle/>
          <a:p>
            <a:pPr algn="ctr">
              <a:defRPr/>
            </a:pPr>
            <a:r>
              <a:rPr lang="en-US" sz="4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cs typeface="+mn-cs"/>
              </a:rPr>
              <a:t>B. F. Skinner and Watson</a:t>
            </a:r>
          </a:p>
        </p:txBody>
      </p:sp>
      <p:pic>
        <p:nvPicPr>
          <p:cNvPr id="19459" name="Picture 2" descr="B.F. Skinner">
            <a:hlinkClick r:id="rId2"/>
          </p:cNvPr>
          <p:cNvPicPr>
            <a:picLocks noChangeAspect="1" noChangeArrowheads="1"/>
          </p:cNvPicPr>
          <p:nvPr/>
        </p:nvPicPr>
        <p:blipFill>
          <a:blip r:embed="rId3" cstate="print"/>
          <a:srcRect/>
          <a:stretch>
            <a:fillRect/>
          </a:stretch>
        </p:blipFill>
        <p:spPr bwMode="auto">
          <a:xfrm>
            <a:off x="609600" y="304800"/>
            <a:ext cx="1795463" cy="2552700"/>
          </a:xfrm>
          <a:prstGeom prst="rect">
            <a:avLst/>
          </a:prstGeom>
          <a:noFill/>
          <a:ln w="9525">
            <a:noFill/>
            <a:miter lim="800000"/>
            <a:headEnd/>
            <a:tailEnd/>
          </a:ln>
        </p:spPr>
      </p:pic>
      <p:sp>
        <p:nvSpPr>
          <p:cNvPr id="19460" name="TextBox 7"/>
          <p:cNvSpPr txBox="1">
            <a:spLocks noChangeArrowheads="1"/>
          </p:cNvSpPr>
          <p:nvPr/>
        </p:nvSpPr>
        <p:spPr bwMode="auto">
          <a:xfrm>
            <a:off x="838200" y="2895600"/>
            <a:ext cx="1524000" cy="338138"/>
          </a:xfrm>
          <a:prstGeom prst="rect">
            <a:avLst/>
          </a:prstGeom>
          <a:noFill/>
          <a:ln w="9525">
            <a:noFill/>
            <a:miter lim="800000"/>
            <a:headEnd/>
            <a:tailEnd/>
          </a:ln>
        </p:spPr>
        <p:txBody>
          <a:bodyPr>
            <a:spAutoFit/>
          </a:bodyPr>
          <a:lstStyle/>
          <a:p>
            <a:r>
              <a:rPr lang="en-US" sz="1600"/>
              <a:t>B. F. Skinner</a:t>
            </a:r>
          </a:p>
        </p:txBody>
      </p:sp>
      <p:pic>
        <p:nvPicPr>
          <p:cNvPr id="19461" name="Picture 4" descr="http://store.perspicuity.com/sections/Products/Press.sized.jpg"/>
          <p:cNvPicPr>
            <a:picLocks noChangeAspect="1" noChangeArrowheads="1"/>
          </p:cNvPicPr>
          <p:nvPr/>
        </p:nvPicPr>
        <p:blipFill>
          <a:blip r:embed="rId4" cstate="print"/>
          <a:srcRect/>
          <a:stretch>
            <a:fillRect/>
          </a:stretch>
        </p:blipFill>
        <p:spPr bwMode="auto">
          <a:xfrm>
            <a:off x="609600" y="4495800"/>
            <a:ext cx="1828800" cy="2159000"/>
          </a:xfrm>
          <a:prstGeom prst="rect">
            <a:avLst/>
          </a:prstGeom>
          <a:noFill/>
          <a:ln w="9525">
            <a:noFill/>
            <a:miter lim="800000"/>
            <a:headEnd/>
            <a:tailEnd/>
          </a:ln>
        </p:spPr>
      </p:pic>
      <p:sp>
        <p:nvSpPr>
          <p:cNvPr id="11" name="Down Arrow 10"/>
          <p:cNvSpPr/>
          <p:nvPr/>
        </p:nvSpPr>
        <p:spPr>
          <a:xfrm>
            <a:off x="1219200" y="3352800"/>
            <a:ext cx="4572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p:cNvSpPr>
          <p:nvPr>
            <p:ph type="body" idx="1"/>
          </p:nvPr>
        </p:nvSpPr>
        <p:spPr>
          <a:xfrm>
            <a:off x="304800" y="1295400"/>
            <a:ext cx="5791200" cy="5105400"/>
          </a:xfrm>
        </p:spPr>
        <p:txBody>
          <a:bodyPr/>
          <a:lstStyle/>
          <a:p>
            <a:pPr>
              <a:lnSpc>
                <a:spcPct val="90000"/>
              </a:lnSpc>
              <a:spcAft>
                <a:spcPct val="20000"/>
              </a:spcAft>
            </a:pPr>
            <a:r>
              <a:rPr lang="es-HN" sz="2400" smtClean="0"/>
              <a:t>“</a:t>
            </a:r>
            <a:r>
              <a:rPr lang="es-ES" sz="2400" b="1" smtClean="0"/>
              <a:t>Definition</a:t>
            </a:r>
            <a:r>
              <a:rPr lang="es-ES" sz="2400" smtClean="0"/>
              <a:t>: Behaviorism is a theory of animal and human learning that only focuses on objectively observable behaviors and discounts mental activities. Behavior theorists define learning as nothing more than the acquisition of new behavior.” (1)</a:t>
            </a:r>
          </a:p>
          <a:p>
            <a:pPr>
              <a:lnSpc>
                <a:spcPct val="90000"/>
              </a:lnSpc>
              <a:spcAft>
                <a:spcPct val="20000"/>
              </a:spcAft>
            </a:pPr>
            <a:r>
              <a:rPr lang="es-HN" sz="2400" b="1" smtClean="0"/>
              <a:t>There are two types of coditioning:</a:t>
            </a:r>
          </a:p>
          <a:p>
            <a:pPr lvl="1">
              <a:lnSpc>
                <a:spcPct val="90000"/>
              </a:lnSpc>
              <a:spcAft>
                <a:spcPct val="20000"/>
              </a:spcAft>
            </a:pPr>
            <a:r>
              <a:rPr lang="es-ES" sz="2400" u="sng" smtClean="0"/>
              <a:t>Classic conditioning</a:t>
            </a:r>
            <a:r>
              <a:rPr lang="es-ES" sz="2400" smtClean="0"/>
              <a:t> occurs when a natural reflex responds to a stimulus.</a:t>
            </a:r>
          </a:p>
          <a:p>
            <a:pPr lvl="1">
              <a:lnSpc>
                <a:spcPct val="90000"/>
              </a:lnSpc>
              <a:spcAft>
                <a:spcPct val="20000"/>
              </a:spcAft>
            </a:pPr>
            <a:r>
              <a:rPr lang="es-ES" sz="2400" u="sng" smtClean="0"/>
              <a:t>Operant conditioning</a:t>
            </a:r>
            <a:r>
              <a:rPr lang="es-ES" sz="2400" smtClean="0"/>
              <a:t> occurs when a response to a stimulus is reinforced.</a:t>
            </a:r>
            <a:r>
              <a:rPr lang="es-ES" smtClean="0"/>
              <a:t> </a:t>
            </a:r>
            <a:r>
              <a:rPr lang="es-ES" sz="2400" smtClean="0"/>
              <a:t> </a:t>
            </a:r>
          </a:p>
          <a:p>
            <a:pPr>
              <a:lnSpc>
                <a:spcPct val="90000"/>
              </a:lnSpc>
              <a:buFont typeface="Wingdings 2" pitchFamily="18" charset="2"/>
              <a:buNone/>
            </a:pPr>
            <a:endParaRPr lang="es-ES" sz="2400" smtClean="0"/>
          </a:p>
        </p:txBody>
      </p:sp>
      <p:pic>
        <p:nvPicPr>
          <p:cNvPr id="20482" name="Picture 7" descr="y1pyF4fc9l5P6Im9Ce_Cje9WP_pX_m0f4Pe1zJJf64LId6PUaWC0BLSZmXS82oFxXS-Mm8rEV1uFBUOwfDMFuQsZw"/>
          <p:cNvPicPr>
            <a:picLocks noChangeAspect="1" noChangeArrowheads="1"/>
          </p:cNvPicPr>
          <p:nvPr/>
        </p:nvPicPr>
        <p:blipFill>
          <a:blip r:embed="rId2" cstate="print"/>
          <a:srcRect/>
          <a:stretch>
            <a:fillRect/>
          </a:stretch>
        </p:blipFill>
        <p:spPr bwMode="auto">
          <a:xfrm>
            <a:off x="6400800" y="1447800"/>
            <a:ext cx="2286000" cy="3324225"/>
          </a:xfrm>
          <a:prstGeom prst="rect">
            <a:avLst/>
          </a:prstGeom>
          <a:noFill/>
          <a:ln w="9525">
            <a:noFill/>
            <a:miter lim="800000"/>
            <a:headEnd/>
            <a:tailEnd/>
          </a:ln>
        </p:spPr>
      </p:pic>
      <p:sp>
        <p:nvSpPr>
          <p:cNvPr id="20483" name="Text Box 8"/>
          <p:cNvSpPr txBox="1">
            <a:spLocks noChangeArrowheads="1"/>
          </p:cNvSpPr>
          <p:nvPr/>
        </p:nvSpPr>
        <p:spPr bwMode="auto">
          <a:xfrm>
            <a:off x="6477000" y="4876800"/>
            <a:ext cx="2362200" cy="366713"/>
          </a:xfrm>
          <a:prstGeom prst="rect">
            <a:avLst/>
          </a:prstGeom>
          <a:noFill/>
          <a:ln w="9525">
            <a:noFill/>
            <a:miter lim="800000"/>
            <a:headEnd/>
            <a:tailEnd/>
          </a:ln>
        </p:spPr>
        <p:txBody>
          <a:bodyPr>
            <a:spAutoFit/>
          </a:bodyPr>
          <a:lstStyle/>
          <a:p>
            <a:pPr>
              <a:spcBef>
                <a:spcPct val="50000"/>
              </a:spcBef>
            </a:pPr>
            <a:r>
              <a:rPr lang="es-HN"/>
              <a:t>Behaviorism is Biult</a:t>
            </a:r>
            <a:endParaRPr lang="es-ES"/>
          </a:p>
        </p:txBody>
      </p:sp>
      <p:sp>
        <p:nvSpPr>
          <p:cNvPr id="20484" name="WordArt 9"/>
          <p:cNvSpPr>
            <a:spLocks noChangeArrowheads="1" noChangeShapeType="1" noTextEdit="1"/>
          </p:cNvSpPr>
          <p:nvPr/>
        </p:nvSpPr>
        <p:spPr bwMode="auto">
          <a:xfrm>
            <a:off x="1371600" y="381000"/>
            <a:ext cx="6096000" cy="5238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Behaviorism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p:cNvSpPr>
          <p:nvPr>
            <p:ph type="body" idx="1"/>
          </p:nvPr>
        </p:nvSpPr>
        <p:spPr>
          <a:xfrm>
            <a:off x="457200" y="1371600"/>
            <a:ext cx="8305800" cy="5181600"/>
          </a:xfrm>
        </p:spPr>
        <p:txBody>
          <a:bodyPr/>
          <a:lstStyle/>
          <a:p>
            <a:pPr>
              <a:spcAft>
                <a:spcPct val="30000"/>
              </a:spcAft>
            </a:pPr>
            <a:r>
              <a:rPr lang="es-HN" sz="2400" smtClean="0"/>
              <a:t>Discovered by Russian, Ivan Pavlov.</a:t>
            </a:r>
          </a:p>
          <a:p>
            <a:pPr>
              <a:spcAft>
                <a:spcPct val="30000"/>
              </a:spcAft>
            </a:pPr>
            <a:r>
              <a:rPr lang="es-HN" sz="2400" smtClean="0"/>
              <a:t>It is a learning process that occurs through the association between environmental stimulus and a naturally ocuuring stimulus.</a:t>
            </a:r>
          </a:p>
          <a:p>
            <a:pPr>
              <a:spcAft>
                <a:spcPct val="30000"/>
              </a:spcAft>
            </a:pPr>
            <a:r>
              <a:rPr lang="es-HN" sz="2400" b="1" u="sng" smtClean="0"/>
              <a:t>Steps in Classical Conditioning:</a:t>
            </a:r>
          </a:p>
          <a:p>
            <a:pPr lvl="1">
              <a:spcAft>
                <a:spcPct val="30000"/>
              </a:spcAft>
            </a:pPr>
            <a:r>
              <a:rPr lang="es-HN" sz="2200" smtClean="0"/>
              <a:t>Neutral stimulus</a:t>
            </a:r>
          </a:p>
          <a:p>
            <a:pPr lvl="1">
              <a:spcAft>
                <a:spcPct val="30000"/>
              </a:spcAft>
            </a:pPr>
            <a:r>
              <a:rPr lang="es-HN" sz="2200" smtClean="0"/>
              <a:t>Unconditioned stimulus</a:t>
            </a:r>
          </a:p>
          <a:p>
            <a:pPr lvl="1">
              <a:spcAft>
                <a:spcPct val="30000"/>
              </a:spcAft>
            </a:pPr>
            <a:r>
              <a:rPr lang="es-HN" sz="2200" smtClean="0"/>
              <a:t>Unconditioned response</a:t>
            </a:r>
          </a:p>
          <a:p>
            <a:pPr lvl="1">
              <a:spcAft>
                <a:spcPct val="30000"/>
              </a:spcAft>
            </a:pPr>
            <a:r>
              <a:rPr lang="es-HN" sz="2200" smtClean="0"/>
              <a:t>Conditioned stimulus</a:t>
            </a:r>
          </a:p>
          <a:p>
            <a:pPr lvl="1">
              <a:spcAft>
                <a:spcPct val="30000"/>
              </a:spcAft>
            </a:pPr>
            <a:r>
              <a:rPr lang="es-HN" sz="2200" smtClean="0"/>
              <a:t>Conditioned response</a:t>
            </a:r>
            <a:endParaRPr lang="es-ES" sz="2200" smtClean="0"/>
          </a:p>
        </p:txBody>
      </p:sp>
      <p:sp>
        <p:nvSpPr>
          <p:cNvPr id="21506" name="WordArt 4"/>
          <p:cNvSpPr>
            <a:spLocks noChangeArrowheads="1" noChangeShapeType="1" noTextEdit="1"/>
          </p:cNvSpPr>
          <p:nvPr/>
        </p:nvSpPr>
        <p:spPr bwMode="auto">
          <a:xfrm>
            <a:off x="838200" y="304800"/>
            <a:ext cx="7315200" cy="762000"/>
          </a:xfrm>
          <a:prstGeom prst="rect">
            <a:avLst/>
          </a:prstGeom>
        </p:spPr>
        <p:txBody>
          <a:bodyPr wrap="none" fromWordArt="1">
            <a:prstTxWarp prst="textPlain">
              <a:avLst>
                <a:gd name="adj" fmla="val 50000"/>
              </a:avLst>
            </a:prstTxWarp>
          </a:bodyPr>
          <a:lstStyle/>
          <a:p>
            <a:pPr algn="ctr"/>
            <a:r>
              <a:rPr lang="en-US" sz="3600" kern="10">
                <a:ln w="9525">
                  <a:noFill/>
                  <a:round/>
                  <a:headEnd/>
                  <a:tailEnd/>
                </a:ln>
                <a:gradFill rotWithShape="1">
                  <a:gsLst>
                    <a:gs pos="0">
                      <a:schemeClr val="tx2"/>
                    </a:gs>
                    <a:gs pos="100000">
                      <a:srgbClr val="0066CC"/>
                    </a:gs>
                  </a:gsLst>
                  <a:lin ang="5400000" scaled="1"/>
                </a:gradFill>
                <a:effectLst>
                  <a:outerShdw dist="45791" dir="2021404" algn="ctr" rotWithShape="0">
                    <a:srgbClr val="B2B2B2">
                      <a:alpha val="79999"/>
                    </a:srgbClr>
                  </a:outerShdw>
                </a:effectLst>
                <a:latin typeface="Arial Rounded MT Bold"/>
              </a:rPr>
              <a:t>Classical Conditioning</a:t>
            </a:r>
          </a:p>
        </p:txBody>
      </p:sp>
      <p:pic>
        <p:nvPicPr>
          <p:cNvPr id="21507" name="Picture 6" descr="pavlov_conditioning_dogs"/>
          <p:cNvPicPr>
            <a:picLocks noChangeAspect="1" noChangeArrowheads="1"/>
          </p:cNvPicPr>
          <p:nvPr/>
        </p:nvPicPr>
        <p:blipFill>
          <a:blip r:embed="rId2" cstate="print"/>
          <a:srcRect/>
          <a:stretch>
            <a:fillRect/>
          </a:stretch>
        </p:blipFill>
        <p:spPr bwMode="auto">
          <a:xfrm>
            <a:off x="5181600" y="3886200"/>
            <a:ext cx="3429000" cy="27384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1775</TotalTime>
  <Words>1468</Words>
  <Application>Microsoft Office PowerPoint</Application>
  <PresentationFormat>On-screen Show (4:3)</PresentationFormat>
  <Paragraphs>124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Technic</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Student_28</dc:creator>
  <cp:lastModifiedBy>Comp13</cp:lastModifiedBy>
  <cp:revision>19</cp:revision>
  <dcterms:created xsi:type="dcterms:W3CDTF">2009-10-21T19:58:16Z</dcterms:created>
  <dcterms:modified xsi:type="dcterms:W3CDTF">2009-11-06T14:58:55Z</dcterms:modified>
</cp:coreProperties>
</file>